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303" r:id="rId5"/>
    <p:sldId id="259" r:id="rId6"/>
    <p:sldId id="268" r:id="rId7"/>
    <p:sldId id="262" r:id="rId8"/>
    <p:sldId id="270" r:id="rId9"/>
    <p:sldId id="271" r:id="rId10"/>
    <p:sldId id="272" r:id="rId11"/>
    <p:sldId id="273" r:id="rId12"/>
    <p:sldId id="264" r:id="rId13"/>
    <p:sldId id="274" r:id="rId14"/>
    <p:sldId id="275" r:id="rId15"/>
    <p:sldId id="276" r:id="rId16"/>
    <p:sldId id="277" r:id="rId17"/>
    <p:sldId id="278" r:id="rId18"/>
    <p:sldId id="279" r:id="rId19"/>
    <p:sldId id="30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85" d="100"/>
          <a:sy n="85" d="100"/>
        </p:scale>
        <p:origin x="7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F2C8F-2606-CED9-220A-054040F481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C1B42E-75F5-508D-4C4B-FFE8F18828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1533CE-DD82-9781-31E9-DC780F4FB7B8}"/>
              </a:ext>
            </a:extLst>
          </p:cNvPr>
          <p:cNvSpPr>
            <a:spLocks noGrp="1"/>
          </p:cNvSpPr>
          <p:nvPr>
            <p:ph type="dt" sz="half" idx="10"/>
          </p:nvPr>
        </p:nvSpPr>
        <p:spPr/>
        <p:txBody>
          <a:bodyPr/>
          <a:lstStyle/>
          <a:p>
            <a:fld id="{F43B08B0-52A9-4A64-A4A2-A1648650B03D}" type="datetimeFigureOut">
              <a:rPr lang="en-US" smtClean="0"/>
              <a:t>5/13/2024</a:t>
            </a:fld>
            <a:endParaRPr lang="en-US"/>
          </a:p>
        </p:txBody>
      </p:sp>
      <p:sp>
        <p:nvSpPr>
          <p:cNvPr id="5" name="Footer Placeholder 4">
            <a:extLst>
              <a:ext uri="{FF2B5EF4-FFF2-40B4-BE49-F238E27FC236}">
                <a16:creationId xmlns:a16="http://schemas.microsoft.com/office/drawing/2014/main" id="{431671D8-7034-9F4D-EE27-8FB5821368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B4CBD8-DB48-FC47-FF3F-B449CE04BAAE}"/>
              </a:ext>
            </a:extLst>
          </p:cNvPr>
          <p:cNvSpPr>
            <a:spLocks noGrp="1"/>
          </p:cNvSpPr>
          <p:nvPr>
            <p:ph type="sldNum" sz="quarter" idx="12"/>
          </p:nvPr>
        </p:nvSpPr>
        <p:spPr/>
        <p:txBody>
          <a:bodyPr/>
          <a:lstStyle/>
          <a:p>
            <a:fld id="{A118D784-7093-4E6A-916C-0F2B1BC4DD85}" type="slidenum">
              <a:rPr lang="en-US" smtClean="0"/>
              <a:t>‹N°›</a:t>
            </a:fld>
            <a:endParaRPr lang="en-US"/>
          </a:p>
        </p:txBody>
      </p:sp>
    </p:spTree>
    <p:extLst>
      <p:ext uri="{BB962C8B-B14F-4D97-AF65-F5344CB8AC3E}">
        <p14:creationId xmlns:p14="http://schemas.microsoft.com/office/powerpoint/2010/main" val="106115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70AE4-0451-B043-EA26-96A734B0FF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7A1ED3-5472-91ED-233C-6C06DC2243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767D83-BF72-C350-7BA4-930949472FFD}"/>
              </a:ext>
            </a:extLst>
          </p:cNvPr>
          <p:cNvSpPr>
            <a:spLocks noGrp="1"/>
          </p:cNvSpPr>
          <p:nvPr>
            <p:ph type="dt" sz="half" idx="10"/>
          </p:nvPr>
        </p:nvSpPr>
        <p:spPr/>
        <p:txBody>
          <a:bodyPr/>
          <a:lstStyle/>
          <a:p>
            <a:fld id="{F43B08B0-52A9-4A64-A4A2-A1648650B03D}" type="datetimeFigureOut">
              <a:rPr lang="en-US" smtClean="0"/>
              <a:t>5/13/2024</a:t>
            </a:fld>
            <a:endParaRPr lang="en-US"/>
          </a:p>
        </p:txBody>
      </p:sp>
      <p:sp>
        <p:nvSpPr>
          <p:cNvPr id="5" name="Footer Placeholder 4">
            <a:extLst>
              <a:ext uri="{FF2B5EF4-FFF2-40B4-BE49-F238E27FC236}">
                <a16:creationId xmlns:a16="http://schemas.microsoft.com/office/drawing/2014/main" id="{2529F460-52A5-0FD3-1447-B75FCAC3C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FBB21D-E5D4-5A2A-9C38-F11D5846EB29}"/>
              </a:ext>
            </a:extLst>
          </p:cNvPr>
          <p:cNvSpPr>
            <a:spLocks noGrp="1"/>
          </p:cNvSpPr>
          <p:nvPr>
            <p:ph type="sldNum" sz="quarter" idx="12"/>
          </p:nvPr>
        </p:nvSpPr>
        <p:spPr/>
        <p:txBody>
          <a:bodyPr/>
          <a:lstStyle/>
          <a:p>
            <a:fld id="{A118D784-7093-4E6A-916C-0F2B1BC4DD85}" type="slidenum">
              <a:rPr lang="en-US" smtClean="0"/>
              <a:t>‹N°›</a:t>
            </a:fld>
            <a:endParaRPr lang="en-US"/>
          </a:p>
        </p:txBody>
      </p:sp>
    </p:spTree>
    <p:extLst>
      <p:ext uri="{BB962C8B-B14F-4D97-AF65-F5344CB8AC3E}">
        <p14:creationId xmlns:p14="http://schemas.microsoft.com/office/powerpoint/2010/main" val="448459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621EE8-8E3D-584A-A0DA-96668C3B7A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FEF24D-5FD2-29A3-31A1-D176992ACC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CAEE1D-E051-04CC-4F07-26DFEF09694A}"/>
              </a:ext>
            </a:extLst>
          </p:cNvPr>
          <p:cNvSpPr>
            <a:spLocks noGrp="1"/>
          </p:cNvSpPr>
          <p:nvPr>
            <p:ph type="dt" sz="half" idx="10"/>
          </p:nvPr>
        </p:nvSpPr>
        <p:spPr/>
        <p:txBody>
          <a:bodyPr/>
          <a:lstStyle/>
          <a:p>
            <a:fld id="{F43B08B0-52A9-4A64-A4A2-A1648650B03D}" type="datetimeFigureOut">
              <a:rPr lang="en-US" smtClean="0"/>
              <a:t>5/13/2024</a:t>
            </a:fld>
            <a:endParaRPr lang="en-US"/>
          </a:p>
        </p:txBody>
      </p:sp>
      <p:sp>
        <p:nvSpPr>
          <p:cNvPr id="5" name="Footer Placeholder 4">
            <a:extLst>
              <a:ext uri="{FF2B5EF4-FFF2-40B4-BE49-F238E27FC236}">
                <a16:creationId xmlns:a16="http://schemas.microsoft.com/office/drawing/2014/main" id="{D9C74CF5-E721-E1C1-0373-5BD2DD191B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47EE0D-F436-64DB-2E59-5A515F048495}"/>
              </a:ext>
            </a:extLst>
          </p:cNvPr>
          <p:cNvSpPr>
            <a:spLocks noGrp="1"/>
          </p:cNvSpPr>
          <p:nvPr>
            <p:ph type="sldNum" sz="quarter" idx="12"/>
          </p:nvPr>
        </p:nvSpPr>
        <p:spPr/>
        <p:txBody>
          <a:bodyPr/>
          <a:lstStyle/>
          <a:p>
            <a:fld id="{A118D784-7093-4E6A-916C-0F2B1BC4DD85}" type="slidenum">
              <a:rPr lang="en-US" smtClean="0"/>
              <a:t>‹N°›</a:t>
            </a:fld>
            <a:endParaRPr lang="en-US"/>
          </a:p>
        </p:txBody>
      </p:sp>
    </p:spTree>
    <p:extLst>
      <p:ext uri="{BB962C8B-B14F-4D97-AF65-F5344CB8AC3E}">
        <p14:creationId xmlns:p14="http://schemas.microsoft.com/office/powerpoint/2010/main" val="2251503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A5ABF-74F8-34D8-8F0B-2705F9D843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A3DB5B-F0E3-E47F-0CD5-C3393D7796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C91E9D-89E2-47F5-5A9C-77906C14F308}"/>
              </a:ext>
            </a:extLst>
          </p:cNvPr>
          <p:cNvSpPr>
            <a:spLocks noGrp="1"/>
          </p:cNvSpPr>
          <p:nvPr>
            <p:ph type="dt" sz="half" idx="10"/>
          </p:nvPr>
        </p:nvSpPr>
        <p:spPr/>
        <p:txBody>
          <a:bodyPr/>
          <a:lstStyle/>
          <a:p>
            <a:fld id="{F43B08B0-52A9-4A64-A4A2-A1648650B03D}" type="datetimeFigureOut">
              <a:rPr lang="en-US" smtClean="0"/>
              <a:t>5/13/2024</a:t>
            </a:fld>
            <a:endParaRPr lang="en-US"/>
          </a:p>
        </p:txBody>
      </p:sp>
      <p:sp>
        <p:nvSpPr>
          <p:cNvPr id="5" name="Footer Placeholder 4">
            <a:extLst>
              <a:ext uri="{FF2B5EF4-FFF2-40B4-BE49-F238E27FC236}">
                <a16:creationId xmlns:a16="http://schemas.microsoft.com/office/drawing/2014/main" id="{B80A55DB-1BA3-F0AB-2E9C-BFC8A7F824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0CE289-5B8A-1A89-CAC3-1BA8FB0B6AB8}"/>
              </a:ext>
            </a:extLst>
          </p:cNvPr>
          <p:cNvSpPr>
            <a:spLocks noGrp="1"/>
          </p:cNvSpPr>
          <p:nvPr>
            <p:ph type="sldNum" sz="quarter" idx="12"/>
          </p:nvPr>
        </p:nvSpPr>
        <p:spPr/>
        <p:txBody>
          <a:bodyPr/>
          <a:lstStyle/>
          <a:p>
            <a:fld id="{A118D784-7093-4E6A-916C-0F2B1BC4DD85}" type="slidenum">
              <a:rPr lang="en-US" smtClean="0"/>
              <a:t>‹N°›</a:t>
            </a:fld>
            <a:endParaRPr lang="en-US"/>
          </a:p>
        </p:txBody>
      </p:sp>
    </p:spTree>
    <p:extLst>
      <p:ext uri="{BB962C8B-B14F-4D97-AF65-F5344CB8AC3E}">
        <p14:creationId xmlns:p14="http://schemas.microsoft.com/office/powerpoint/2010/main" val="250029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EADF4-3B26-ACE6-9AD4-DE44656418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32FF4EC-EBC9-2C0D-7D61-124240B731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3917F9-DAC5-2751-157C-5956A7166303}"/>
              </a:ext>
            </a:extLst>
          </p:cNvPr>
          <p:cNvSpPr>
            <a:spLocks noGrp="1"/>
          </p:cNvSpPr>
          <p:nvPr>
            <p:ph type="dt" sz="half" idx="10"/>
          </p:nvPr>
        </p:nvSpPr>
        <p:spPr/>
        <p:txBody>
          <a:bodyPr/>
          <a:lstStyle/>
          <a:p>
            <a:fld id="{F43B08B0-52A9-4A64-A4A2-A1648650B03D}" type="datetimeFigureOut">
              <a:rPr lang="en-US" smtClean="0"/>
              <a:t>5/13/2024</a:t>
            </a:fld>
            <a:endParaRPr lang="en-US"/>
          </a:p>
        </p:txBody>
      </p:sp>
      <p:sp>
        <p:nvSpPr>
          <p:cNvPr id="5" name="Footer Placeholder 4">
            <a:extLst>
              <a:ext uri="{FF2B5EF4-FFF2-40B4-BE49-F238E27FC236}">
                <a16:creationId xmlns:a16="http://schemas.microsoft.com/office/drawing/2014/main" id="{D21E8AF8-3D7A-93E6-5803-35062CEA66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BF12BA-BA75-6935-55A1-720D8D655FF4}"/>
              </a:ext>
            </a:extLst>
          </p:cNvPr>
          <p:cNvSpPr>
            <a:spLocks noGrp="1"/>
          </p:cNvSpPr>
          <p:nvPr>
            <p:ph type="sldNum" sz="quarter" idx="12"/>
          </p:nvPr>
        </p:nvSpPr>
        <p:spPr/>
        <p:txBody>
          <a:bodyPr/>
          <a:lstStyle/>
          <a:p>
            <a:fld id="{A118D784-7093-4E6A-916C-0F2B1BC4DD85}" type="slidenum">
              <a:rPr lang="en-US" smtClean="0"/>
              <a:t>‹N°›</a:t>
            </a:fld>
            <a:endParaRPr lang="en-US"/>
          </a:p>
        </p:txBody>
      </p:sp>
    </p:spTree>
    <p:extLst>
      <p:ext uri="{BB962C8B-B14F-4D97-AF65-F5344CB8AC3E}">
        <p14:creationId xmlns:p14="http://schemas.microsoft.com/office/powerpoint/2010/main" val="3821226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3A160-BE99-A926-1767-080CB44064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136C9B-5865-EFBA-AAFE-F703273B46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39044B-9EA4-54FF-8EAD-A4D380EC8C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16AC3B-6301-E99B-1D72-D37355F627CD}"/>
              </a:ext>
            </a:extLst>
          </p:cNvPr>
          <p:cNvSpPr>
            <a:spLocks noGrp="1"/>
          </p:cNvSpPr>
          <p:nvPr>
            <p:ph type="dt" sz="half" idx="10"/>
          </p:nvPr>
        </p:nvSpPr>
        <p:spPr/>
        <p:txBody>
          <a:bodyPr/>
          <a:lstStyle/>
          <a:p>
            <a:fld id="{F43B08B0-52A9-4A64-A4A2-A1648650B03D}" type="datetimeFigureOut">
              <a:rPr lang="en-US" smtClean="0"/>
              <a:t>5/13/2024</a:t>
            </a:fld>
            <a:endParaRPr lang="en-US"/>
          </a:p>
        </p:txBody>
      </p:sp>
      <p:sp>
        <p:nvSpPr>
          <p:cNvPr id="6" name="Footer Placeholder 5">
            <a:extLst>
              <a:ext uri="{FF2B5EF4-FFF2-40B4-BE49-F238E27FC236}">
                <a16:creationId xmlns:a16="http://schemas.microsoft.com/office/drawing/2014/main" id="{25570090-0EC9-E243-28F3-01A9F3B011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9DDA4B-ECEC-85FD-F9F9-8C3E3765F810}"/>
              </a:ext>
            </a:extLst>
          </p:cNvPr>
          <p:cNvSpPr>
            <a:spLocks noGrp="1"/>
          </p:cNvSpPr>
          <p:nvPr>
            <p:ph type="sldNum" sz="quarter" idx="12"/>
          </p:nvPr>
        </p:nvSpPr>
        <p:spPr/>
        <p:txBody>
          <a:bodyPr/>
          <a:lstStyle/>
          <a:p>
            <a:fld id="{A118D784-7093-4E6A-916C-0F2B1BC4DD85}" type="slidenum">
              <a:rPr lang="en-US" smtClean="0"/>
              <a:t>‹N°›</a:t>
            </a:fld>
            <a:endParaRPr lang="en-US"/>
          </a:p>
        </p:txBody>
      </p:sp>
    </p:spTree>
    <p:extLst>
      <p:ext uri="{BB962C8B-B14F-4D97-AF65-F5344CB8AC3E}">
        <p14:creationId xmlns:p14="http://schemas.microsoft.com/office/powerpoint/2010/main" val="3059085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D63D6-A353-67D7-0A01-61B23A46A5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3274547-420C-D39D-AF2E-A4DAFCC521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3B266A-A11A-CFA2-58EC-EED469BF07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C86562-17B4-DBCE-37DE-7FDAB67F8D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2483FB-2237-D072-A84B-91FC5C6056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CFCE53-555D-7629-1F50-DE9D8E2EE4B7}"/>
              </a:ext>
            </a:extLst>
          </p:cNvPr>
          <p:cNvSpPr>
            <a:spLocks noGrp="1"/>
          </p:cNvSpPr>
          <p:nvPr>
            <p:ph type="dt" sz="half" idx="10"/>
          </p:nvPr>
        </p:nvSpPr>
        <p:spPr/>
        <p:txBody>
          <a:bodyPr/>
          <a:lstStyle/>
          <a:p>
            <a:fld id="{F43B08B0-52A9-4A64-A4A2-A1648650B03D}" type="datetimeFigureOut">
              <a:rPr lang="en-US" smtClean="0"/>
              <a:t>5/13/2024</a:t>
            </a:fld>
            <a:endParaRPr lang="en-US"/>
          </a:p>
        </p:txBody>
      </p:sp>
      <p:sp>
        <p:nvSpPr>
          <p:cNvPr id="8" name="Footer Placeholder 7">
            <a:extLst>
              <a:ext uri="{FF2B5EF4-FFF2-40B4-BE49-F238E27FC236}">
                <a16:creationId xmlns:a16="http://schemas.microsoft.com/office/drawing/2014/main" id="{1BF95F01-4D98-1C6C-6F5C-A4F512E0A4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CE1FDF-4738-DFB3-0FC2-47D2E44D0ECB}"/>
              </a:ext>
            </a:extLst>
          </p:cNvPr>
          <p:cNvSpPr>
            <a:spLocks noGrp="1"/>
          </p:cNvSpPr>
          <p:nvPr>
            <p:ph type="sldNum" sz="quarter" idx="12"/>
          </p:nvPr>
        </p:nvSpPr>
        <p:spPr/>
        <p:txBody>
          <a:bodyPr/>
          <a:lstStyle/>
          <a:p>
            <a:fld id="{A118D784-7093-4E6A-916C-0F2B1BC4DD85}" type="slidenum">
              <a:rPr lang="en-US" smtClean="0"/>
              <a:t>‹N°›</a:t>
            </a:fld>
            <a:endParaRPr lang="en-US"/>
          </a:p>
        </p:txBody>
      </p:sp>
    </p:spTree>
    <p:extLst>
      <p:ext uri="{BB962C8B-B14F-4D97-AF65-F5344CB8AC3E}">
        <p14:creationId xmlns:p14="http://schemas.microsoft.com/office/powerpoint/2010/main" val="3785289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B5825-2026-1F2B-0ABF-2A7C1765C1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F7BE45-4B09-7205-93DE-FE94CF0962DB}"/>
              </a:ext>
            </a:extLst>
          </p:cNvPr>
          <p:cNvSpPr>
            <a:spLocks noGrp="1"/>
          </p:cNvSpPr>
          <p:nvPr>
            <p:ph type="dt" sz="half" idx="10"/>
          </p:nvPr>
        </p:nvSpPr>
        <p:spPr/>
        <p:txBody>
          <a:bodyPr/>
          <a:lstStyle/>
          <a:p>
            <a:fld id="{F43B08B0-52A9-4A64-A4A2-A1648650B03D}" type="datetimeFigureOut">
              <a:rPr lang="en-US" smtClean="0"/>
              <a:t>5/13/2024</a:t>
            </a:fld>
            <a:endParaRPr lang="en-US"/>
          </a:p>
        </p:txBody>
      </p:sp>
      <p:sp>
        <p:nvSpPr>
          <p:cNvPr id="4" name="Footer Placeholder 3">
            <a:extLst>
              <a:ext uri="{FF2B5EF4-FFF2-40B4-BE49-F238E27FC236}">
                <a16:creationId xmlns:a16="http://schemas.microsoft.com/office/drawing/2014/main" id="{E0DFB71E-8D61-6A81-F9CA-8B293A2104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E084D4-0443-B7D7-7CC1-B19970890FC9}"/>
              </a:ext>
            </a:extLst>
          </p:cNvPr>
          <p:cNvSpPr>
            <a:spLocks noGrp="1"/>
          </p:cNvSpPr>
          <p:nvPr>
            <p:ph type="sldNum" sz="quarter" idx="12"/>
          </p:nvPr>
        </p:nvSpPr>
        <p:spPr/>
        <p:txBody>
          <a:bodyPr/>
          <a:lstStyle/>
          <a:p>
            <a:fld id="{A118D784-7093-4E6A-916C-0F2B1BC4DD85}" type="slidenum">
              <a:rPr lang="en-US" smtClean="0"/>
              <a:t>‹N°›</a:t>
            </a:fld>
            <a:endParaRPr lang="en-US"/>
          </a:p>
        </p:txBody>
      </p:sp>
    </p:spTree>
    <p:extLst>
      <p:ext uri="{BB962C8B-B14F-4D97-AF65-F5344CB8AC3E}">
        <p14:creationId xmlns:p14="http://schemas.microsoft.com/office/powerpoint/2010/main" val="4188116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6AB347-3C13-B4C6-1E0C-B0EA0A08A7D1}"/>
              </a:ext>
            </a:extLst>
          </p:cNvPr>
          <p:cNvSpPr>
            <a:spLocks noGrp="1"/>
          </p:cNvSpPr>
          <p:nvPr>
            <p:ph type="dt" sz="half" idx="10"/>
          </p:nvPr>
        </p:nvSpPr>
        <p:spPr/>
        <p:txBody>
          <a:bodyPr/>
          <a:lstStyle/>
          <a:p>
            <a:fld id="{F43B08B0-52A9-4A64-A4A2-A1648650B03D}" type="datetimeFigureOut">
              <a:rPr lang="en-US" smtClean="0"/>
              <a:t>5/13/2024</a:t>
            </a:fld>
            <a:endParaRPr lang="en-US"/>
          </a:p>
        </p:txBody>
      </p:sp>
      <p:sp>
        <p:nvSpPr>
          <p:cNvPr id="3" name="Footer Placeholder 2">
            <a:extLst>
              <a:ext uri="{FF2B5EF4-FFF2-40B4-BE49-F238E27FC236}">
                <a16:creationId xmlns:a16="http://schemas.microsoft.com/office/drawing/2014/main" id="{5556D039-B021-2904-5D73-8EC9F87FF54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68942F-6D2B-06CC-7FFE-82FAE9E03496}"/>
              </a:ext>
            </a:extLst>
          </p:cNvPr>
          <p:cNvSpPr>
            <a:spLocks noGrp="1"/>
          </p:cNvSpPr>
          <p:nvPr>
            <p:ph type="sldNum" sz="quarter" idx="12"/>
          </p:nvPr>
        </p:nvSpPr>
        <p:spPr/>
        <p:txBody>
          <a:bodyPr/>
          <a:lstStyle/>
          <a:p>
            <a:fld id="{A118D784-7093-4E6A-916C-0F2B1BC4DD85}" type="slidenum">
              <a:rPr lang="en-US" smtClean="0"/>
              <a:t>‹N°›</a:t>
            </a:fld>
            <a:endParaRPr lang="en-US"/>
          </a:p>
        </p:txBody>
      </p:sp>
    </p:spTree>
    <p:extLst>
      <p:ext uri="{BB962C8B-B14F-4D97-AF65-F5344CB8AC3E}">
        <p14:creationId xmlns:p14="http://schemas.microsoft.com/office/powerpoint/2010/main" val="388981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4ED55-F4F1-B34B-BE6C-F062F0153C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7AE5929-417E-EA6F-04BD-C484E1D8DC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3E833-F3AB-1349-D325-9B60E0F96D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E90CC9-F380-B549-1EF7-4373AF10B155}"/>
              </a:ext>
            </a:extLst>
          </p:cNvPr>
          <p:cNvSpPr>
            <a:spLocks noGrp="1"/>
          </p:cNvSpPr>
          <p:nvPr>
            <p:ph type="dt" sz="half" idx="10"/>
          </p:nvPr>
        </p:nvSpPr>
        <p:spPr/>
        <p:txBody>
          <a:bodyPr/>
          <a:lstStyle/>
          <a:p>
            <a:fld id="{F43B08B0-52A9-4A64-A4A2-A1648650B03D}" type="datetimeFigureOut">
              <a:rPr lang="en-US" smtClean="0"/>
              <a:t>5/13/2024</a:t>
            </a:fld>
            <a:endParaRPr lang="en-US"/>
          </a:p>
        </p:txBody>
      </p:sp>
      <p:sp>
        <p:nvSpPr>
          <p:cNvPr id="6" name="Footer Placeholder 5">
            <a:extLst>
              <a:ext uri="{FF2B5EF4-FFF2-40B4-BE49-F238E27FC236}">
                <a16:creationId xmlns:a16="http://schemas.microsoft.com/office/drawing/2014/main" id="{A4B9FA3F-23CB-AE43-FDB5-B56F861F63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E0FE64-1EAF-1C3C-1194-1BEB42F32684}"/>
              </a:ext>
            </a:extLst>
          </p:cNvPr>
          <p:cNvSpPr>
            <a:spLocks noGrp="1"/>
          </p:cNvSpPr>
          <p:nvPr>
            <p:ph type="sldNum" sz="quarter" idx="12"/>
          </p:nvPr>
        </p:nvSpPr>
        <p:spPr/>
        <p:txBody>
          <a:bodyPr/>
          <a:lstStyle/>
          <a:p>
            <a:fld id="{A118D784-7093-4E6A-916C-0F2B1BC4DD85}" type="slidenum">
              <a:rPr lang="en-US" smtClean="0"/>
              <a:t>‹N°›</a:t>
            </a:fld>
            <a:endParaRPr lang="en-US"/>
          </a:p>
        </p:txBody>
      </p:sp>
    </p:spTree>
    <p:extLst>
      <p:ext uri="{BB962C8B-B14F-4D97-AF65-F5344CB8AC3E}">
        <p14:creationId xmlns:p14="http://schemas.microsoft.com/office/powerpoint/2010/main" val="2168179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C1E3E-734B-4F58-BD88-BFB3FBF91C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B0D892-65A0-7580-6832-AE952AE0FB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02E7BB-B2B9-3E47-143A-C9AA98007F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49DB46-3991-CF3D-03F7-BEBBDB14405E}"/>
              </a:ext>
            </a:extLst>
          </p:cNvPr>
          <p:cNvSpPr>
            <a:spLocks noGrp="1"/>
          </p:cNvSpPr>
          <p:nvPr>
            <p:ph type="dt" sz="half" idx="10"/>
          </p:nvPr>
        </p:nvSpPr>
        <p:spPr/>
        <p:txBody>
          <a:bodyPr/>
          <a:lstStyle/>
          <a:p>
            <a:fld id="{F43B08B0-52A9-4A64-A4A2-A1648650B03D}" type="datetimeFigureOut">
              <a:rPr lang="en-US" smtClean="0"/>
              <a:t>5/13/2024</a:t>
            </a:fld>
            <a:endParaRPr lang="en-US"/>
          </a:p>
        </p:txBody>
      </p:sp>
      <p:sp>
        <p:nvSpPr>
          <p:cNvPr id="6" name="Footer Placeholder 5">
            <a:extLst>
              <a:ext uri="{FF2B5EF4-FFF2-40B4-BE49-F238E27FC236}">
                <a16:creationId xmlns:a16="http://schemas.microsoft.com/office/drawing/2014/main" id="{155D9B60-3E4E-2F85-CC21-8ADB611F61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4A955F-5D42-CAFD-1407-F7E2482C7C2F}"/>
              </a:ext>
            </a:extLst>
          </p:cNvPr>
          <p:cNvSpPr>
            <a:spLocks noGrp="1"/>
          </p:cNvSpPr>
          <p:nvPr>
            <p:ph type="sldNum" sz="quarter" idx="12"/>
          </p:nvPr>
        </p:nvSpPr>
        <p:spPr/>
        <p:txBody>
          <a:bodyPr/>
          <a:lstStyle/>
          <a:p>
            <a:fld id="{A118D784-7093-4E6A-916C-0F2B1BC4DD85}" type="slidenum">
              <a:rPr lang="en-US" smtClean="0"/>
              <a:t>‹N°›</a:t>
            </a:fld>
            <a:endParaRPr lang="en-US"/>
          </a:p>
        </p:txBody>
      </p:sp>
    </p:spTree>
    <p:extLst>
      <p:ext uri="{BB962C8B-B14F-4D97-AF65-F5344CB8AC3E}">
        <p14:creationId xmlns:p14="http://schemas.microsoft.com/office/powerpoint/2010/main" val="4154088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E6E1BA-B663-8777-1492-FDA2251ED6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BE5C14-11AD-ABC9-47E3-3B0E6E74A0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0F35E-5C3A-E69B-B64B-87E66DD3AE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3B08B0-52A9-4A64-A4A2-A1648650B03D}" type="datetimeFigureOut">
              <a:rPr lang="en-US" smtClean="0"/>
              <a:t>5/13/2024</a:t>
            </a:fld>
            <a:endParaRPr lang="en-US"/>
          </a:p>
        </p:txBody>
      </p:sp>
      <p:sp>
        <p:nvSpPr>
          <p:cNvPr id="5" name="Footer Placeholder 4">
            <a:extLst>
              <a:ext uri="{FF2B5EF4-FFF2-40B4-BE49-F238E27FC236}">
                <a16:creationId xmlns:a16="http://schemas.microsoft.com/office/drawing/2014/main" id="{2932DCE7-5916-4986-CB32-0B0395D6D6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970358-4AB2-56E1-F985-31493A26F5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8D784-7093-4E6A-916C-0F2B1BC4DD85}" type="slidenum">
              <a:rPr lang="en-US" smtClean="0"/>
              <a:t>‹N°›</a:t>
            </a:fld>
            <a:endParaRPr lang="en-US"/>
          </a:p>
        </p:txBody>
      </p:sp>
    </p:spTree>
    <p:extLst>
      <p:ext uri="{BB962C8B-B14F-4D97-AF65-F5344CB8AC3E}">
        <p14:creationId xmlns:p14="http://schemas.microsoft.com/office/powerpoint/2010/main" val="1429715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ASCA LOGO – WASCAL">
            <a:extLst>
              <a:ext uri="{FF2B5EF4-FFF2-40B4-BE49-F238E27FC236}">
                <a16:creationId xmlns:a16="http://schemas.microsoft.com/office/drawing/2014/main" id="{20B0B008-00A8-FF02-1A23-D878E7B17E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7B8B6F51-780A-DAA3-4A58-6C8DC7807727}"/>
              </a:ext>
            </a:extLst>
          </p:cNvPr>
          <p:cNvSpPr/>
          <p:nvPr/>
        </p:nvSpPr>
        <p:spPr>
          <a:xfrm>
            <a:off x="4118134" y="4389036"/>
            <a:ext cx="3651184" cy="26228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latin typeface="Times New Roman" panose="02020603050405020304" pitchFamily="18" charset="0"/>
                <a:cs typeface="Times New Roman" panose="02020603050405020304" pitchFamily="18" charset="0"/>
              </a:rPr>
              <a:t>Presentation</a:t>
            </a:r>
          </a:p>
        </p:txBody>
      </p:sp>
      <p:sp>
        <p:nvSpPr>
          <p:cNvPr id="2" name="Rectangle 1">
            <a:extLst>
              <a:ext uri="{FF2B5EF4-FFF2-40B4-BE49-F238E27FC236}">
                <a16:creationId xmlns:a16="http://schemas.microsoft.com/office/drawing/2014/main" id="{577B2FA8-6203-3FF1-9CA5-1CF62D42A415}"/>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1792758-EC8F-A4B3-34FD-243A66126F3B}"/>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B4D6CCD-740B-8127-8739-3F419CD53C47}"/>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140D35D-0CD2-A517-0806-329B0444D38A}"/>
              </a:ext>
            </a:extLst>
          </p:cNvPr>
          <p:cNvSpPr/>
          <p:nvPr/>
        </p:nvSpPr>
        <p:spPr>
          <a:xfrm>
            <a:off x="625642" y="1103012"/>
            <a:ext cx="11370172" cy="4651975"/>
          </a:xfrm>
          <a:prstGeom prst="rect">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en-US" sz="4400" b="1" kern="100" dirty="0">
                <a:effectLst/>
                <a:latin typeface="Calibri" panose="020F0502020204030204" pitchFamily="34" charset="0"/>
                <a:ea typeface="Calibri" panose="020F0502020204030204" pitchFamily="34" charset="0"/>
                <a:cs typeface="Times New Roman" panose="02020603050405020304" pitchFamily="18" charset="0"/>
              </a:rPr>
              <a:t>TRAINING ON THE WASCAL EVENTS PLATFORM</a:t>
            </a:r>
          </a:p>
        </p:txBody>
      </p:sp>
      <p:sp>
        <p:nvSpPr>
          <p:cNvPr id="12" name="Rectangle 11">
            <a:extLst>
              <a:ext uri="{FF2B5EF4-FFF2-40B4-BE49-F238E27FC236}">
                <a16:creationId xmlns:a16="http://schemas.microsoft.com/office/drawing/2014/main" id="{592A847F-90B1-218F-E4CE-9A6636ED47CD}"/>
              </a:ext>
            </a:extLst>
          </p:cNvPr>
          <p:cNvSpPr/>
          <p:nvPr/>
        </p:nvSpPr>
        <p:spPr>
          <a:xfrm>
            <a:off x="6602931" y="4745255"/>
            <a:ext cx="5322769" cy="100973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US" sz="1600" b="1" dirty="0">
                <a:solidFill>
                  <a:schemeClr val="tx1"/>
                </a:solidFill>
                <a:latin typeface="+mj-lt"/>
              </a:rPr>
              <a:t>Dr Belko Abdoul Aziz DIALLO</a:t>
            </a:r>
            <a:r>
              <a:rPr lang="en-US" sz="1600" dirty="0">
                <a:solidFill>
                  <a:schemeClr val="tx1"/>
                </a:solidFill>
                <a:latin typeface="+mj-lt"/>
              </a:rPr>
              <a:t>: Head of the Data Management Department(DMD) </a:t>
            </a:r>
          </a:p>
          <a:p>
            <a:pPr algn="just"/>
            <a:r>
              <a:rPr lang="en-US" sz="1600" b="1" dirty="0">
                <a:solidFill>
                  <a:schemeClr val="tx1"/>
                </a:solidFill>
                <a:latin typeface="+mj-lt"/>
              </a:rPr>
              <a:t>Mme Mame Diarra DIOUF</a:t>
            </a:r>
            <a:r>
              <a:rPr lang="en-US" sz="1600" dirty="0">
                <a:solidFill>
                  <a:schemeClr val="tx1"/>
                </a:solidFill>
                <a:latin typeface="+mj-lt"/>
              </a:rPr>
              <a:t>: Research Assistant at DMD</a:t>
            </a:r>
          </a:p>
        </p:txBody>
      </p:sp>
      <p:sp>
        <p:nvSpPr>
          <p:cNvPr id="13" name="Rectangle 12">
            <a:extLst>
              <a:ext uri="{FF2B5EF4-FFF2-40B4-BE49-F238E27FC236}">
                <a16:creationId xmlns:a16="http://schemas.microsoft.com/office/drawing/2014/main" id="{ACADE3A6-115C-A028-08D4-B1C63C74608A}"/>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AFE8FD2-99C5-6D7C-11C3-FD3503C9332A}"/>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spTree>
    <p:extLst>
      <p:ext uri="{BB962C8B-B14F-4D97-AF65-F5344CB8AC3E}">
        <p14:creationId xmlns:p14="http://schemas.microsoft.com/office/powerpoint/2010/main" val="986087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WASCA LOGO – WASCAL">
            <a:extLst>
              <a:ext uri="{FF2B5EF4-FFF2-40B4-BE49-F238E27FC236}">
                <a16:creationId xmlns:a16="http://schemas.microsoft.com/office/drawing/2014/main" id="{25B56E51-46D0-515E-8B4D-7FA5DE2A0A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1043B30-CDB3-8CB0-5A8B-540B1D74F1E5}"/>
              </a:ext>
            </a:extLst>
          </p:cNvPr>
          <p:cNvSpPr txBox="1"/>
          <p:nvPr/>
        </p:nvSpPr>
        <p:spPr>
          <a:xfrm>
            <a:off x="4582276" y="0"/>
            <a:ext cx="2067814" cy="523220"/>
          </a:xfrm>
          <a:prstGeom prst="rect">
            <a:avLst/>
          </a:prstGeom>
          <a:noFill/>
        </p:spPr>
        <p:txBody>
          <a:bodyPr wrap="square">
            <a:sp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Conference</a:t>
            </a:r>
            <a:endParaRPr lang="en-US" sz="2800" b="1"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9FD9678-F8D7-99F6-1B07-0207721A03FE}"/>
              </a:ext>
            </a:extLst>
          </p:cNvPr>
          <p:cNvSpPr txBox="1"/>
          <p:nvPr/>
        </p:nvSpPr>
        <p:spPr>
          <a:xfrm>
            <a:off x="625641" y="559192"/>
            <a:ext cx="11370173" cy="707886"/>
          </a:xfrm>
          <a:prstGeom prst="rect">
            <a:avLst/>
          </a:prstGeom>
          <a:noFill/>
        </p:spPr>
        <p:txBody>
          <a:bodyPr wrap="square">
            <a:spAutoFit/>
          </a:bodyPr>
          <a:lstStyle/>
          <a:p>
            <a:pPr algn="l"/>
            <a:r>
              <a:rPr lang="en-US" sz="2000" b="0" i="0" dirty="0">
                <a:effectLst/>
                <a:highlight>
                  <a:srgbClr val="FFFFFF"/>
                </a:highlight>
                <a:latin typeface="Times New Roman" panose="02020603050405020304" pitchFamily="18" charset="0"/>
                <a:cs typeface="Times New Roman" panose="02020603050405020304" pitchFamily="18" charset="0"/>
              </a:rPr>
              <a:t>This is a complex event with many features, including Program definition and Call for Abstracts, Abstract submission, participants' Registration/Application to the event, e-payment facilities, and publication Review. </a:t>
            </a:r>
          </a:p>
        </p:txBody>
      </p:sp>
      <p:sp>
        <p:nvSpPr>
          <p:cNvPr id="4" name="Rectangle 3">
            <a:extLst>
              <a:ext uri="{FF2B5EF4-FFF2-40B4-BE49-F238E27FC236}">
                <a16:creationId xmlns:a16="http://schemas.microsoft.com/office/drawing/2014/main" id="{FA86B7E6-22F0-313D-0AD8-49135BAE0060}"/>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E09F20B-0476-F7C9-BA14-4C6E29BECE38}"/>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C54F698-871A-5BCB-08C1-2E15E182ABC6}"/>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3B0C5C0-8448-5CF9-009A-00F1F0DC797C}"/>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2C4CEFD-1A38-646D-0B79-619421B203C1}"/>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sp>
        <p:nvSpPr>
          <p:cNvPr id="14" name="Plaque 13">
            <a:extLst>
              <a:ext uri="{FF2B5EF4-FFF2-40B4-BE49-F238E27FC236}">
                <a16:creationId xmlns:a16="http://schemas.microsoft.com/office/drawing/2014/main" id="{41AE1666-7032-7E69-D069-DD4FFA6E7702}"/>
              </a:ext>
            </a:extLst>
          </p:cNvPr>
          <p:cNvSpPr/>
          <p:nvPr/>
        </p:nvSpPr>
        <p:spPr>
          <a:xfrm>
            <a:off x="4406747" y="47695"/>
            <a:ext cx="2159306" cy="475525"/>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pic>
        <p:nvPicPr>
          <p:cNvPr id="23" name="Picture 22">
            <a:extLst>
              <a:ext uri="{FF2B5EF4-FFF2-40B4-BE49-F238E27FC236}">
                <a16:creationId xmlns:a16="http://schemas.microsoft.com/office/drawing/2014/main" id="{060FB4DF-3EFF-011E-704A-F42D2AB31091}"/>
              </a:ext>
            </a:extLst>
          </p:cNvPr>
          <p:cNvPicPr>
            <a:picLocks noChangeAspect="1"/>
          </p:cNvPicPr>
          <p:nvPr/>
        </p:nvPicPr>
        <p:blipFill rotWithShape="1">
          <a:blip r:embed="rId3"/>
          <a:srcRect l="8868" r="2040"/>
          <a:stretch/>
        </p:blipFill>
        <p:spPr>
          <a:xfrm>
            <a:off x="4175393" y="1630496"/>
            <a:ext cx="7784873" cy="4746339"/>
          </a:xfrm>
          <a:prstGeom prst="rect">
            <a:avLst/>
          </a:prstGeom>
        </p:spPr>
      </p:pic>
      <p:sp>
        <p:nvSpPr>
          <p:cNvPr id="25" name="TextBox 24">
            <a:extLst>
              <a:ext uri="{FF2B5EF4-FFF2-40B4-BE49-F238E27FC236}">
                <a16:creationId xmlns:a16="http://schemas.microsoft.com/office/drawing/2014/main" id="{F780C613-5912-5914-B790-245EB3ABC8ED}"/>
              </a:ext>
            </a:extLst>
          </p:cNvPr>
          <p:cNvSpPr txBox="1"/>
          <p:nvPr/>
        </p:nvSpPr>
        <p:spPr>
          <a:xfrm>
            <a:off x="625641" y="1883905"/>
            <a:ext cx="3111913" cy="2768515"/>
          </a:xfrm>
          <a:prstGeom prst="rect">
            <a:avLst/>
          </a:prstGeom>
          <a:noFill/>
        </p:spPr>
        <p:txBody>
          <a:bodyPr wrap="square">
            <a:spAutoFit/>
          </a:bodyPr>
          <a:lstStyle/>
          <a:p>
            <a:pPr marL="342900" indent="-342900">
              <a:lnSpc>
                <a:spcPct val="200000"/>
              </a:lnSpc>
              <a:spcAft>
                <a:spcPts val="800"/>
              </a:spcAft>
              <a:buFont typeface="Wingdings" panose="05000000000000000000" pitchFamily="2" charset="2"/>
              <a:buChar char="Ø"/>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Defining the Program</a:t>
            </a:r>
          </a:p>
          <a:p>
            <a:pPr marL="342900" indent="-342900">
              <a:lnSpc>
                <a:spcPct val="200000"/>
              </a:lnSpc>
              <a:spcAft>
                <a:spcPts val="800"/>
              </a:spcAft>
              <a:buFont typeface="Wingdings" panose="05000000000000000000" pitchFamily="2" charset="2"/>
              <a:buChar char="Ø"/>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Call for Abstracts</a:t>
            </a:r>
          </a:p>
          <a:p>
            <a:pPr marL="342900" indent="-342900">
              <a:lnSpc>
                <a:spcPct val="200000"/>
              </a:lnSpc>
              <a:spcAft>
                <a:spcPts val="800"/>
              </a:spcAft>
              <a:buFont typeface="Wingdings" panose="05000000000000000000" pitchFamily="2" charset="2"/>
              <a:buChar char="Ø"/>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Submitting an Abstract</a:t>
            </a:r>
          </a:p>
          <a:p>
            <a:pPr marL="342900" indent="-342900">
              <a:lnSpc>
                <a:spcPct val="200000"/>
              </a:lnSpc>
              <a:spcAft>
                <a:spcPts val="800"/>
              </a:spcAft>
              <a:buFont typeface="Wingdings" panose="05000000000000000000" pitchFamily="2" charset="2"/>
              <a:buChar char="Ø"/>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Reviewing Abstracts</a:t>
            </a:r>
          </a:p>
        </p:txBody>
      </p:sp>
    </p:spTree>
    <p:extLst>
      <p:ext uri="{BB962C8B-B14F-4D97-AF65-F5344CB8AC3E}">
        <p14:creationId xmlns:p14="http://schemas.microsoft.com/office/powerpoint/2010/main" val="3791966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5D1E4D-3186-C6E8-8C98-071D1F11163A}"/>
              </a:ext>
            </a:extLst>
          </p:cNvPr>
          <p:cNvSpPr txBox="1"/>
          <p:nvPr/>
        </p:nvSpPr>
        <p:spPr>
          <a:xfrm>
            <a:off x="4437246" y="64509"/>
            <a:ext cx="2007621" cy="523220"/>
          </a:xfrm>
          <a:prstGeom prst="rect">
            <a:avLst/>
          </a:prstGeom>
          <a:noFill/>
        </p:spPr>
        <p:txBody>
          <a:bodyPr wrap="square">
            <a:sp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Conference</a:t>
            </a:r>
          </a:p>
        </p:txBody>
      </p:sp>
      <p:sp>
        <p:nvSpPr>
          <p:cNvPr id="2" name="Rectangle 1">
            <a:extLst>
              <a:ext uri="{FF2B5EF4-FFF2-40B4-BE49-F238E27FC236}">
                <a16:creationId xmlns:a16="http://schemas.microsoft.com/office/drawing/2014/main" id="{B69F0A17-DECF-E5CD-B6A8-154785938489}"/>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44A6CCC-EC2F-438B-6124-80186C7C62BB}"/>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8396196-4B28-9B09-9578-D8EBFA7C4250}"/>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70DEFA7-6683-2F47-2AB2-0059C8748970}"/>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89D2073-3A32-9136-97B9-4355F1DD9D4E}"/>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1" name="Picture 2" descr="WASCA LOGO – WASCAL">
            <a:extLst>
              <a:ext uri="{FF2B5EF4-FFF2-40B4-BE49-F238E27FC236}">
                <a16:creationId xmlns:a16="http://schemas.microsoft.com/office/drawing/2014/main" id="{54DD988F-5283-A19A-13D3-C6B931E3B1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2" name="Plaque 11">
            <a:extLst>
              <a:ext uri="{FF2B5EF4-FFF2-40B4-BE49-F238E27FC236}">
                <a16:creationId xmlns:a16="http://schemas.microsoft.com/office/drawing/2014/main" id="{E55A9B26-9851-B8F8-BAF8-955E09EEE391}"/>
              </a:ext>
            </a:extLst>
          </p:cNvPr>
          <p:cNvSpPr/>
          <p:nvPr/>
        </p:nvSpPr>
        <p:spPr>
          <a:xfrm>
            <a:off x="4177363" y="75754"/>
            <a:ext cx="2399707" cy="500729"/>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13" name="Rectangle 1">
            <a:extLst>
              <a:ext uri="{FF2B5EF4-FFF2-40B4-BE49-F238E27FC236}">
                <a16:creationId xmlns:a16="http://schemas.microsoft.com/office/drawing/2014/main" id="{A0A60AF1-C6F2-0AFB-F5F7-2375437887C3}"/>
              </a:ext>
            </a:extLst>
          </p:cNvPr>
          <p:cNvSpPr>
            <a:spLocks noChangeArrowheads="1"/>
          </p:cNvSpPr>
          <p:nvPr/>
        </p:nvSpPr>
        <p:spPr bwMode="auto">
          <a:xfrm>
            <a:off x="0" y="-188978"/>
            <a:ext cx="65" cy="37795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99981"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 name="TextBox 19">
            <a:extLst>
              <a:ext uri="{FF2B5EF4-FFF2-40B4-BE49-F238E27FC236}">
                <a16:creationId xmlns:a16="http://schemas.microsoft.com/office/drawing/2014/main" id="{424DE14C-7E5A-DFD9-A35D-2B302265162E}"/>
              </a:ext>
            </a:extLst>
          </p:cNvPr>
          <p:cNvSpPr txBox="1"/>
          <p:nvPr/>
        </p:nvSpPr>
        <p:spPr>
          <a:xfrm>
            <a:off x="625642" y="1513691"/>
            <a:ext cx="3660354" cy="3091039"/>
          </a:xfrm>
          <a:prstGeom prst="rect">
            <a:avLst/>
          </a:prstGeom>
          <a:noFill/>
        </p:spPr>
        <p:txBody>
          <a:bodyPr wrap="square">
            <a:spAutoFit/>
          </a:bodyPr>
          <a:lstStyle/>
          <a:p>
            <a:pPr marL="285750" indent="-285750" algn="l" rtl="0" eaLnBrk="1" latinLnBrk="0" hangingPunct="1">
              <a:lnSpc>
                <a:spcPct val="200000"/>
              </a:lnSpc>
              <a:spcBef>
                <a:spcPts val="0"/>
              </a:spcBef>
              <a:spcAft>
                <a:spcPts val="800"/>
              </a:spcAft>
              <a:buClrTx/>
              <a:buSzPts val="2000"/>
              <a:buFont typeface="Wingdings" panose="05000000000000000000" pitchFamily="2" charset="2"/>
              <a:buChar char="Ø"/>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Session management</a:t>
            </a:r>
            <a:endParaRPr lang="en-US" sz="1800" dirty="0">
              <a:effectLst/>
            </a:endParaRPr>
          </a:p>
          <a:p>
            <a:pPr marL="347472" indent="-347472" algn="l" rtl="0" eaLnBrk="1" latinLnBrk="0" hangingPunct="1">
              <a:lnSpc>
                <a:spcPct val="200000"/>
              </a:lnSpc>
              <a:spcBef>
                <a:spcPts val="0"/>
              </a:spcBef>
              <a:spcAft>
                <a:spcPts val="800"/>
              </a:spcAft>
              <a:buFont typeface="Wingdings" panose="05000000000000000000" pitchFamily="2" charset="2"/>
              <a:buChar char="Ø"/>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Making a Timetable</a:t>
            </a:r>
            <a:endParaRPr lang="en-US" dirty="0">
              <a:effectLst/>
            </a:endParaRPr>
          </a:p>
          <a:p>
            <a:pPr marL="347472" indent="-347472" algn="l" rtl="0" eaLnBrk="1" latinLnBrk="0" hangingPunct="1">
              <a:lnSpc>
                <a:spcPct val="200000"/>
              </a:lnSpc>
              <a:spcBef>
                <a:spcPts val="0"/>
              </a:spcBef>
              <a:spcAft>
                <a:spcPts val="800"/>
              </a:spcAft>
              <a:buFont typeface="Wingdings" panose="05000000000000000000" pitchFamily="2" charset="2"/>
              <a:buChar char="Ø"/>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Configuring the Registration Process</a:t>
            </a:r>
            <a:endParaRPr lang="en-US" dirty="0">
              <a:effectLst/>
            </a:endParaRPr>
          </a:p>
          <a:p>
            <a:pPr marL="347472" indent="-347472" algn="l" rtl="0" eaLnBrk="1" latinLnBrk="0" hangingPunct="1">
              <a:lnSpc>
                <a:spcPct val="200000"/>
              </a:lnSpc>
              <a:spcBef>
                <a:spcPts val="0"/>
              </a:spcBef>
              <a:spcAft>
                <a:spcPts val="800"/>
              </a:spcAft>
              <a:buFont typeface="Wingdings" panose="05000000000000000000" pitchFamily="2" charset="2"/>
              <a:buChar char="Ø"/>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Registering at a Conference</a:t>
            </a:r>
            <a:endParaRPr lang="en-US" dirty="0">
              <a:effectLst/>
            </a:endParaRPr>
          </a:p>
        </p:txBody>
      </p:sp>
    </p:spTree>
    <p:extLst>
      <p:ext uri="{BB962C8B-B14F-4D97-AF65-F5344CB8AC3E}">
        <p14:creationId xmlns:p14="http://schemas.microsoft.com/office/powerpoint/2010/main" val="1375900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37E3014-4409-D2C5-3C06-7658E1AF4B7B}"/>
              </a:ext>
            </a:extLst>
          </p:cNvPr>
          <p:cNvSpPr/>
          <p:nvPr/>
        </p:nvSpPr>
        <p:spPr>
          <a:xfrm>
            <a:off x="4041549" y="167133"/>
            <a:ext cx="1973662" cy="33964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Conference</a:t>
            </a:r>
          </a:p>
        </p:txBody>
      </p:sp>
      <p:sp>
        <p:nvSpPr>
          <p:cNvPr id="3" name="Rectangle 2">
            <a:extLst>
              <a:ext uri="{FF2B5EF4-FFF2-40B4-BE49-F238E27FC236}">
                <a16:creationId xmlns:a16="http://schemas.microsoft.com/office/drawing/2014/main" id="{F8F589E3-DB3C-6AB5-E478-9FB23E81E223}"/>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CA95F1F-A4D3-77FA-D550-00FF8B363465}"/>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FB9EF9F-6A80-77EB-1AC4-4E74B81BF034}"/>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8B1CC80-750F-6D99-F985-54DDDC7896E6}"/>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DDD5EEB-4390-78FC-6832-E9765CE43439}"/>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4" name="Picture 2" descr="WASCA LOGO – WASCAL">
            <a:extLst>
              <a:ext uri="{FF2B5EF4-FFF2-40B4-BE49-F238E27FC236}">
                <a16:creationId xmlns:a16="http://schemas.microsoft.com/office/drawing/2014/main" id="{DDE79B85-AC99-4FA6-BCC5-10A2D80798D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5" name="Plaque 14">
            <a:extLst>
              <a:ext uri="{FF2B5EF4-FFF2-40B4-BE49-F238E27FC236}">
                <a16:creationId xmlns:a16="http://schemas.microsoft.com/office/drawing/2014/main" id="{762377DF-7DA6-7AA6-19D1-7DA6F44B6EE1}"/>
              </a:ext>
            </a:extLst>
          </p:cNvPr>
          <p:cNvSpPr/>
          <p:nvPr/>
        </p:nvSpPr>
        <p:spPr>
          <a:xfrm>
            <a:off x="3875770" y="129439"/>
            <a:ext cx="2220230" cy="500729"/>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AFC7026C-E6DA-0A20-B20D-94A61FEDB9FF}"/>
              </a:ext>
            </a:extLst>
          </p:cNvPr>
          <p:cNvSpPr txBox="1"/>
          <p:nvPr/>
        </p:nvSpPr>
        <p:spPr>
          <a:xfrm>
            <a:off x="625642" y="1521719"/>
            <a:ext cx="4387468" cy="3193631"/>
          </a:xfrm>
          <a:prstGeom prst="rect">
            <a:avLst/>
          </a:prstGeom>
          <a:noFill/>
        </p:spPr>
        <p:txBody>
          <a:bodyPr wrap="square">
            <a:spAutoFit/>
          </a:bodyPr>
          <a:lstStyle/>
          <a:p>
            <a:pPr marL="347472" indent="-347472" algn="l" rtl="0" eaLnBrk="1" latinLnBrk="0" hangingPunct="1">
              <a:lnSpc>
                <a:spcPct val="200000"/>
              </a:lnSpc>
              <a:spcBef>
                <a:spcPts val="0"/>
              </a:spcBef>
              <a:spcAft>
                <a:spcPts val="800"/>
              </a:spcAft>
              <a:buFont typeface="Wingdings" panose="05000000000000000000" pitchFamily="2" charset="2"/>
              <a:buChar char="Ø"/>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Customizing the Conference Menu</a:t>
            </a:r>
            <a:endParaRPr lang="en-US" dirty="0">
              <a:effectLst/>
            </a:endParaRPr>
          </a:p>
          <a:p>
            <a:pPr marL="347472" indent="-347472" algn="l" rtl="0" eaLnBrk="1" latinLnBrk="0" hangingPunct="1">
              <a:lnSpc>
                <a:spcPct val="200000"/>
              </a:lnSpc>
              <a:spcBef>
                <a:spcPts val="0"/>
              </a:spcBef>
              <a:spcAft>
                <a:spcPts val="800"/>
              </a:spcAft>
              <a:buFont typeface="Wingdings" panose="05000000000000000000" pitchFamily="2" charset="2"/>
              <a:buChar char="Ø"/>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Customizing the Conference Page Layout</a:t>
            </a:r>
            <a:endParaRPr lang="en-US" dirty="0">
              <a:effectLst/>
            </a:endParaRPr>
          </a:p>
          <a:p>
            <a:pPr marL="347472" indent="-347472" algn="l" rtl="0" eaLnBrk="1" latinLnBrk="0" hangingPunct="1">
              <a:lnSpc>
                <a:spcPct val="200000"/>
              </a:lnSpc>
              <a:spcBef>
                <a:spcPts val="0"/>
              </a:spcBef>
              <a:spcAft>
                <a:spcPts val="800"/>
              </a:spcAft>
              <a:buFont typeface="Wingdings" panose="05000000000000000000" pitchFamily="2" charset="2"/>
              <a:buChar char="Ø"/>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Paper reviewing</a:t>
            </a:r>
            <a:endParaRPr lang="en-US" dirty="0">
              <a:effectLst/>
            </a:endParaRPr>
          </a:p>
          <a:p>
            <a:pPr marL="347472" indent="-347472" algn="l" rtl="0" eaLnBrk="1" latinLnBrk="0" hangingPunct="1">
              <a:lnSpc>
                <a:spcPct val="200000"/>
              </a:lnSpc>
              <a:spcBef>
                <a:spcPts val="0"/>
              </a:spcBef>
              <a:spcAft>
                <a:spcPts val="800"/>
              </a:spcAft>
              <a:buFont typeface="Wingdings" panose="05000000000000000000" pitchFamily="2" charset="2"/>
              <a:buChar char="Ø"/>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Program Codes</a:t>
            </a:r>
            <a:endParaRPr lang="en-US" dirty="0">
              <a:effectLst/>
            </a:endParaRPr>
          </a:p>
          <a:p>
            <a:pPr marL="347472" indent="-347472" algn="l" rtl="0" eaLnBrk="1" latinLnBrk="0" hangingPunct="1">
              <a:lnSpc>
                <a:spcPct val="200000"/>
              </a:lnSpc>
              <a:spcBef>
                <a:spcPts val="0"/>
              </a:spcBef>
              <a:spcAft>
                <a:spcPts val="800"/>
              </a:spcAft>
              <a:buFont typeface="Wingdings" panose="05000000000000000000" pitchFamily="2" charset="2"/>
              <a:buChar char="Ø"/>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People management</a:t>
            </a:r>
            <a:endParaRPr lang="en-US" dirty="0">
              <a:effectLst/>
            </a:endParaRPr>
          </a:p>
        </p:txBody>
      </p:sp>
    </p:spTree>
    <p:extLst>
      <p:ext uri="{BB962C8B-B14F-4D97-AF65-F5344CB8AC3E}">
        <p14:creationId xmlns:p14="http://schemas.microsoft.com/office/powerpoint/2010/main" val="1635114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EC205A6-B218-582B-2D74-9E07BD886594}"/>
              </a:ext>
            </a:extLst>
          </p:cNvPr>
          <p:cNvSpPr txBox="1"/>
          <p:nvPr/>
        </p:nvSpPr>
        <p:spPr>
          <a:xfrm>
            <a:off x="3745737" y="72549"/>
            <a:ext cx="1509310" cy="523220"/>
          </a:xfrm>
          <a:prstGeom prst="rect">
            <a:avLst/>
          </a:prstGeom>
          <a:noFill/>
        </p:spPr>
        <p:txBody>
          <a:bodyPr wrap="square">
            <a:sp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Privacy</a:t>
            </a:r>
          </a:p>
        </p:txBody>
      </p:sp>
      <p:sp>
        <p:nvSpPr>
          <p:cNvPr id="7" name="TextBox 6">
            <a:extLst>
              <a:ext uri="{FF2B5EF4-FFF2-40B4-BE49-F238E27FC236}">
                <a16:creationId xmlns:a16="http://schemas.microsoft.com/office/drawing/2014/main" id="{604A99FC-A89A-BD53-9BDD-D6820FADFD85}"/>
              </a:ext>
            </a:extLst>
          </p:cNvPr>
          <p:cNvSpPr txBox="1"/>
          <p:nvPr/>
        </p:nvSpPr>
        <p:spPr>
          <a:xfrm>
            <a:off x="625642" y="707886"/>
            <a:ext cx="11370172" cy="728726"/>
          </a:xfrm>
          <a:prstGeom prst="rect">
            <a:avLst/>
          </a:prstGeom>
          <a:noFill/>
        </p:spPr>
        <p:txBody>
          <a:bodyPr wrap="square">
            <a:spAutoFit/>
          </a:bodyPr>
          <a:lstStyle/>
          <a:p>
            <a:pPr>
              <a:lnSpc>
                <a:spcPct val="107000"/>
              </a:lnSpc>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Indico includes a number of privacy features to help you manage your participants' registration data and to keep the participants informed about how their personal data is handled.</a:t>
            </a:r>
          </a:p>
        </p:txBody>
      </p:sp>
      <p:sp>
        <p:nvSpPr>
          <p:cNvPr id="9" name="TextBox 8">
            <a:extLst>
              <a:ext uri="{FF2B5EF4-FFF2-40B4-BE49-F238E27FC236}">
                <a16:creationId xmlns:a16="http://schemas.microsoft.com/office/drawing/2014/main" id="{D04E9BC0-BFE7-3F88-0A55-55A62F4F3120}"/>
              </a:ext>
            </a:extLst>
          </p:cNvPr>
          <p:cNvSpPr txBox="1"/>
          <p:nvPr/>
        </p:nvSpPr>
        <p:spPr>
          <a:xfrm>
            <a:off x="625642" y="1738214"/>
            <a:ext cx="3946358" cy="3486660"/>
          </a:xfrm>
          <a:prstGeom prst="rect">
            <a:avLst/>
          </a:prstGeom>
          <a:noFill/>
        </p:spPr>
        <p:txBody>
          <a:bodyPr wrap="square">
            <a:spAutoFit/>
          </a:bodyPr>
          <a:lstStyle/>
          <a:p>
            <a:pPr marL="342900" indent="-342900">
              <a:lnSpc>
                <a:spcPct val="200000"/>
              </a:lnSpc>
              <a:spcAft>
                <a:spcPts val="800"/>
              </a:spcAft>
              <a:buFont typeface="Wingdings" panose="05000000000000000000" pitchFamily="2" charset="2"/>
              <a:buChar char="q"/>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Managing event privacy settings</a:t>
            </a:r>
          </a:p>
          <a:p>
            <a:pPr marL="342900" indent="-342900">
              <a:lnSpc>
                <a:spcPct val="200000"/>
              </a:lnSpc>
              <a:spcAft>
                <a:spcPts val="800"/>
              </a:spcAft>
              <a:buFont typeface="Wingdings" panose="05000000000000000000" pitchFamily="2" charset="2"/>
              <a:buChar char="q"/>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Data controller</a:t>
            </a:r>
          </a:p>
          <a:p>
            <a:pPr marL="342900" indent="-342900">
              <a:lnSpc>
                <a:spcPct val="200000"/>
              </a:lnSpc>
              <a:spcAft>
                <a:spcPts val="800"/>
              </a:spcAft>
              <a:buFont typeface="Wingdings" panose="05000000000000000000" pitchFamily="2" charset="2"/>
              <a:buChar char="q"/>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Privacy notice</a:t>
            </a:r>
          </a:p>
          <a:p>
            <a:pPr marL="342900" indent="-342900">
              <a:lnSpc>
                <a:spcPct val="200000"/>
              </a:lnSpc>
              <a:spcAft>
                <a:spcPts val="800"/>
              </a:spcAft>
              <a:buFont typeface="Wingdings" panose="05000000000000000000" pitchFamily="2" charset="2"/>
              <a:buChar char="q"/>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Participant visibility</a:t>
            </a:r>
          </a:p>
          <a:p>
            <a:pPr marL="342900" indent="-342900">
              <a:lnSpc>
                <a:spcPct val="200000"/>
              </a:lnSpc>
              <a:spcAft>
                <a:spcPts val="800"/>
              </a:spcAft>
              <a:buFont typeface="Wingdings" panose="05000000000000000000" pitchFamily="2" charset="2"/>
              <a:buChar char="q"/>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Data retention period</a:t>
            </a:r>
          </a:p>
        </p:txBody>
      </p:sp>
      <p:sp>
        <p:nvSpPr>
          <p:cNvPr id="2" name="Rectangle 1">
            <a:extLst>
              <a:ext uri="{FF2B5EF4-FFF2-40B4-BE49-F238E27FC236}">
                <a16:creationId xmlns:a16="http://schemas.microsoft.com/office/drawing/2014/main" id="{8300C50D-8D34-93BB-38D3-96669E96487F}"/>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B210353D-6261-0EDC-E4D0-2D3538DE2195}"/>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532E2C1-74AC-C7B6-93E0-86BA6D2CCF76}"/>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335B44F-08BC-EAD9-E133-844D34544FE3}"/>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41146F1-EE5D-1FEE-FED1-D752AFE8C82D}"/>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0" name="Picture 2" descr="WASCA LOGO – WASCAL">
            <a:extLst>
              <a:ext uri="{FF2B5EF4-FFF2-40B4-BE49-F238E27FC236}">
                <a16:creationId xmlns:a16="http://schemas.microsoft.com/office/drawing/2014/main" id="{390768FF-2190-796F-EAEC-C8EA64AFD1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1" name="Plaque 10">
            <a:extLst>
              <a:ext uri="{FF2B5EF4-FFF2-40B4-BE49-F238E27FC236}">
                <a16:creationId xmlns:a16="http://schemas.microsoft.com/office/drawing/2014/main" id="{36DBAC85-57B3-D7AB-7A16-6344C1812190}"/>
              </a:ext>
            </a:extLst>
          </p:cNvPr>
          <p:cNvSpPr/>
          <p:nvPr/>
        </p:nvSpPr>
        <p:spPr>
          <a:xfrm>
            <a:off x="3558448" y="95040"/>
            <a:ext cx="1608464" cy="500729"/>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2504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4C6A06-95D5-7AE7-F317-D1B28198EF8C}"/>
              </a:ext>
            </a:extLst>
          </p:cNvPr>
          <p:cNvSpPr txBox="1"/>
          <p:nvPr/>
        </p:nvSpPr>
        <p:spPr>
          <a:xfrm>
            <a:off x="4604085" y="72549"/>
            <a:ext cx="2124093" cy="523220"/>
          </a:xfrm>
          <a:prstGeom prst="rect">
            <a:avLst/>
          </a:prstGeom>
          <a:noFill/>
        </p:spPr>
        <p:txBody>
          <a:bodyPr wrap="square">
            <a:sp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Event Series</a:t>
            </a:r>
            <a:endParaRPr lang="en-US" sz="2800" b="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C56778E-ACEA-3674-7D99-F91B34D7A2E6}"/>
              </a:ext>
            </a:extLst>
          </p:cNvPr>
          <p:cNvSpPr txBox="1"/>
          <p:nvPr/>
        </p:nvSpPr>
        <p:spPr>
          <a:xfrm>
            <a:off x="625642" y="779914"/>
            <a:ext cx="11370172" cy="728726"/>
          </a:xfrm>
          <a:prstGeom prst="rect">
            <a:avLst/>
          </a:prstGeom>
          <a:noFill/>
        </p:spPr>
        <p:txBody>
          <a:bodyPr wrap="square">
            <a:spAutoFit/>
          </a:bodyPr>
          <a:lstStyle/>
          <a:p>
            <a:pPr>
              <a:lnSpc>
                <a:spcPct val="107000"/>
              </a:lnSpc>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Indico makes it possible to link multiple events together in an Event series. Events in a series can display links to other events in the series on their main page.</a:t>
            </a:r>
          </a:p>
        </p:txBody>
      </p:sp>
      <p:sp>
        <p:nvSpPr>
          <p:cNvPr id="7" name="TextBox 6">
            <a:extLst>
              <a:ext uri="{FF2B5EF4-FFF2-40B4-BE49-F238E27FC236}">
                <a16:creationId xmlns:a16="http://schemas.microsoft.com/office/drawing/2014/main" id="{BE093ADF-588C-AE62-6D20-7F7C9126C901}"/>
              </a:ext>
            </a:extLst>
          </p:cNvPr>
          <p:cNvSpPr txBox="1"/>
          <p:nvPr/>
        </p:nvSpPr>
        <p:spPr>
          <a:xfrm>
            <a:off x="625641" y="1965292"/>
            <a:ext cx="3878625" cy="2768515"/>
          </a:xfrm>
          <a:prstGeom prst="rect">
            <a:avLst/>
          </a:prstGeom>
          <a:noFill/>
        </p:spPr>
        <p:txBody>
          <a:bodyPr wrap="square">
            <a:spAutoFit/>
          </a:bodyPr>
          <a:lstStyle/>
          <a:p>
            <a:pPr marL="342900" indent="-342900">
              <a:lnSpc>
                <a:spcPct val="200000"/>
              </a:lnSpc>
              <a:spcAft>
                <a:spcPts val="800"/>
              </a:spcAft>
              <a:buFont typeface="Wingdings" panose="05000000000000000000" pitchFamily="2" charset="2"/>
              <a:buChar char="Ø"/>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Creating an event series</a:t>
            </a:r>
          </a:p>
          <a:p>
            <a:pPr marL="342900" indent="-342900">
              <a:lnSpc>
                <a:spcPct val="200000"/>
              </a:lnSpc>
              <a:spcAft>
                <a:spcPts val="800"/>
              </a:spcAft>
              <a:buFont typeface="Wingdings" panose="05000000000000000000" pitchFamily="2" charset="2"/>
              <a:buChar char="Ø"/>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Editing a series</a:t>
            </a:r>
          </a:p>
          <a:p>
            <a:pPr marL="342900" indent="-342900">
              <a:lnSpc>
                <a:spcPct val="200000"/>
              </a:lnSpc>
              <a:spcAft>
                <a:spcPts val="800"/>
              </a:spcAft>
              <a:buFont typeface="Wingdings" panose="05000000000000000000" pitchFamily="2" charset="2"/>
              <a:buChar char="Ø"/>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Cloning events in a series</a:t>
            </a:r>
          </a:p>
          <a:p>
            <a:pPr marL="342900" indent="-342900">
              <a:lnSpc>
                <a:spcPct val="200000"/>
              </a:lnSpc>
              <a:spcAft>
                <a:spcPts val="800"/>
              </a:spcAft>
              <a:buFont typeface="Wingdings" panose="05000000000000000000" pitchFamily="2" charset="2"/>
              <a:buChar char="Ø"/>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Exporting a series to a calendar</a:t>
            </a:r>
          </a:p>
        </p:txBody>
      </p:sp>
      <p:sp>
        <p:nvSpPr>
          <p:cNvPr id="2" name="Rectangle 1">
            <a:extLst>
              <a:ext uri="{FF2B5EF4-FFF2-40B4-BE49-F238E27FC236}">
                <a16:creationId xmlns:a16="http://schemas.microsoft.com/office/drawing/2014/main" id="{38855584-7F22-A2B4-CF6B-20A28CB1D82A}"/>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DCDEDE7-B5CF-B427-70B2-E93E52C066AE}"/>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811CD89-2F82-144F-677A-BC4D4C42EBEE}"/>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6B5DEA5-18BC-6158-3971-61F76C5158F8}"/>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629D9D6-EA04-2AC0-FA0C-59F8FB988634}"/>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2" name="Picture 2" descr="WASCA LOGO – WASCAL">
            <a:extLst>
              <a:ext uri="{FF2B5EF4-FFF2-40B4-BE49-F238E27FC236}">
                <a16:creationId xmlns:a16="http://schemas.microsoft.com/office/drawing/2014/main" id="{0F27CC18-4511-711F-CDC3-0FEFF0EFF66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3" name="Plaque 12">
            <a:extLst>
              <a:ext uri="{FF2B5EF4-FFF2-40B4-BE49-F238E27FC236}">
                <a16:creationId xmlns:a16="http://schemas.microsoft.com/office/drawing/2014/main" id="{DA615B92-F2FD-4A89-E64E-736476D26F5F}"/>
              </a:ext>
            </a:extLst>
          </p:cNvPr>
          <p:cNvSpPr/>
          <p:nvPr/>
        </p:nvSpPr>
        <p:spPr>
          <a:xfrm>
            <a:off x="4357511" y="95040"/>
            <a:ext cx="2506133" cy="500729"/>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1586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761991-EA18-2084-3F4B-20CC45BF3DC7}"/>
              </a:ext>
            </a:extLst>
          </p:cNvPr>
          <p:cNvSpPr txBox="1"/>
          <p:nvPr/>
        </p:nvSpPr>
        <p:spPr>
          <a:xfrm>
            <a:off x="4244267" y="87798"/>
            <a:ext cx="3725689" cy="523220"/>
          </a:xfrm>
          <a:prstGeom prst="rect">
            <a:avLst/>
          </a:prstGeom>
          <a:noFill/>
        </p:spPr>
        <p:txBody>
          <a:bodyPr wrap="square">
            <a:sp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Document Generation</a:t>
            </a:r>
          </a:p>
        </p:txBody>
      </p:sp>
      <p:sp>
        <p:nvSpPr>
          <p:cNvPr id="5" name="TextBox 4">
            <a:extLst>
              <a:ext uri="{FF2B5EF4-FFF2-40B4-BE49-F238E27FC236}">
                <a16:creationId xmlns:a16="http://schemas.microsoft.com/office/drawing/2014/main" id="{546ACF88-CB83-C60E-A651-0BB7EA280997}"/>
              </a:ext>
            </a:extLst>
          </p:cNvPr>
          <p:cNvSpPr txBox="1"/>
          <p:nvPr/>
        </p:nvSpPr>
        <p:spPr>
          <a:xfrm>
            <a:off x="617424" y="750643"/>
            <a:ext cx="11370172" cy="1058047"/>
          </a:xfrm>
          <a:prstGeom prst="rect">
            <a:avLst/>
          </a:prstGeom>
          <a:noFill/>
        </p:spPr>
        <p:txBody>
          <a:bodyPr wrap="square">
            <a:spAutoFit/>
          </a:bodyPr>
          <a:lstStyle/>
          <a:p>
            <a:pPr algn="just">
              <a:lnSpc>
                <a:spcPct val="107000"/>
              </a:lnSpc>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Indico includes a module for generating documents, such as receipts and certificates, from templates that can be defined in the event or category. This feature is especially useful for conference organizers and administrators who need to provide attendees with customized documents quickly and efficiently.</a:t>
            </a:r>
          </a:p>
        </p:txBody>
      </p:sp>
      <p:sp>
        <p:nvSpPr>
          <p:cNvPr id="2" name="Rectangle 1">
            <a:extLst>
              <a:ext uri="{FF2B5EF4-FFF2-40B4-BE49-F238E27FC236}">
                <a16:creationId xmlns:a16="http://schemas.microsoft.com/office/drawing/2014/main" id="{5DF54DA7-0A9A-BD2A-A1D7-BB69C4EDB647}"/>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2EBC7D7-1BB8-F0A8-999F-E7C40BEDA8B6}"/>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00F0586-D6D2-88A7-EC1E-3E352277EA42}"/>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BF6C258-4697-FA04-95E8-6950165C5849}"/>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3F27E7-E8E2-D7A1-B7C8-E5CB51EFA2C0}"/>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0" name="Picture 2" descr="WASCA LOGO – WASCAL">
            <a:extLst>
              <a:ext uri="{FF2B5EF4-FFF2-40B4-BE49-F238E27FC236}">
                <a16:creationId xmlns:a16="http://schemas.microsoft.com/office/drawing/2014/main" id="{00AC6BCD-67AC-1A6E-1D87-36A6547570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1" name="Plaque 10">
            <a:extLst>
              <a:ext uri="{FF2B5EF4-FFF2-40B4-BE49-F238E27FC236}">
                <a16:creationId xmlns:a16="http://schemas.microsoft.com/office/drawing/2014/main" id="{7942C40B-73E1-2E41-79D3-3351669E1979}"/>
              </a:ext>
            </a:extLst>
          </p:cNvPr>
          <p:cNvSpPr/>
          <p:nvPr/>
        </p:nvSpPr>
        <p:spPr>
          <a:xfrm>
            <a:off x="4143022" y="110289"/>
            <a:ext cx="3725689" cy="500729"/>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16" name="ZoneTexte 15">
            <a:extLst>
              <a:ext uri="{FF2B5EF4-FFF2-40B4-BE49-F238E27FC236}">
                <a16:creationId xmlns:a16="http://schemas.microsoft.com/office/drawing/2014/main" id="{C9F5CF43-A8F6-211C-8531-3957C1C4A9BF}"/>
              </a:ext>
            </a:extLst>
          </p:cNvPr>
          <p:cNvSpPr txBox="1"/>
          <p:nvPr/>
        </p:nvSpPr>
        <p:spPr>
          <a:xfrm>
            <a:off x="617424" y="2390479"/>
            <a:ext cx="3257736" cy="1229632"/>
          </a:xfrm>
          <a:prstGeom prst="rect">
            <a:avLst/>
          </a:prstGeom>
          <a:noFill/>
        </p:spPr>
        <p:txBody>
          <a:bodyPr wrap="square">
            <a:spAutoFit/>
          </a:bodyPr>
          <a:lstStyle/>
          <a:p>
            <a:pPr marL="342900" indent="-342900">
              <a:lnSpc>
                <a:spcPct val="200000"/>
              </a:lnSpc>
              <a:buFont typeface="Wingdings" panose="05000000000000000000" pitchFamily="2" charset="2"/>
              <a:buChar char="Ø"/>
            </a:pPr>
            <a:r>
              <a:rPr lang="it-IT" sz="2000" dirty="0">
                <a:latin typeface="Times New Roman" panose="02020603050405020304" pitchFamily="18" charset="0"/>
                <a:cs typeface="Times New Roman" panose="02020603050405020304" pitchFamily="18" charset="0"/>
              </a:rPr>
              <a:t>Creating a Template</a:t>
            </a:r>
          </a:p>
          <a:p>
            <a:pPr marL="342900" indent="-342900">
              <a:lnSpc>
                <a:spcPct val="200000"/>
              </a:lnSpc>
              <a:buFont typeface="Wingdings" panose="05000000000000000000" pitchFamily="2" charset="2"/>
              <a:buChar char="Ø"/>
            </a:pPr>
            <a:r>
              <a:rPr lang="it-IT" sz="2000" dirty="0">
                <a:latin typeface="Times New Roman" panose="02020603050405020304" pitchFamily="18" charset="0"/>
                <a:cs typeface="Times New Roman" panose="02020603050405020304" pitchFamily="18" charset="0"/>
              </a:rPr>
              <a:t>Generating a Document</a:t>
            </a:r>
          </a:p>
        </p:txBody>
      </p:sp>
    </p:spTree>
    <p:extLst>
      <p:ext uri="{BB962C8B-B14F-4D97-AF65-F5344CB8AC3E}">
        <p14:creationId xmlns:p14="http://schemas.microsoft.com/office/powerpoint/2010/main" val="1682256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descr="WASCA LOGO – WASCAL">
            <a:extLst>
              <a:ext uri="{FF2B5EF4-FFF2-40B4-BE49-F238E27FC236}">
                <a16:creationId xmlns:a16="http://schemas.microsoft.com/office/drawing/2014/main" id="{AC8D7B4D-0306-958E-6E25-4E75477E0D3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0FA29BC-82B6-C48C-608B-384F4147C0EB}"/>
              </a:ext>
            </a:extLst>
          </p:cNvPr>
          <p:cNvSpPr txBox="1"/>
          <p:nvPr/>
        </p:nvSpPr>
        <p:spPr>
          <a:xfrm>
            <a:off x="4014356" y="77272"/>
            <a:ext cx="2725111" cy="523220"/>
          </a:xfrm>
          <a:prstGeom prst="rect">
            <a:avLst/>
          </a:prstGeom>
          <a:noFill/>
        </p:spPr>
        <p:txBody>
          <a:bodyPr wrap="square">
            <a:sp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Room Booking</a:t>
            </a:r>
          </a:p>
        </p:txBody>
      </p:sp>
      <p:sp>
        <p:nvSpPr>
          <p:cNvPr id="5" name="TextBox 4">
            <a:extLst>
              <a:ext uri="{FF2B5EF4-FFF2-40B4-BE49-F238E27FC236}">
                <a16:creationId xmlns:a16="http://schemas.microsoft.com/office/drawing/2014/main" id="{84835026-1BEC-78CC-B28B-429A4AC88BF7}"/>
              </a:ext>
            </a:extLst>
          </p:cNvPr>
          <p:cNvSpPr txBox="1"/>
          <p:nvPr/>
        </p:nvSpPr>
        <p:spPr>
          <a:xfrm>
            <a:off x="625641" y="516770"/>
            <a:ext cx="11370173" cy="1883657"/>
          </a:xfrm>
          <a:prstGeom prst="rect">
            <a:avLst/>
          </a:prstGeom>
          <a:noFill/>
        </p:spPr>
        <p:txBody>
          <a:bodyPr wrap="square">
            <a:spAutoFit/>
          </a:bodyPr>
          <a:lstStyle/>
          <a:p>
            <a:pPr algn="just">
              <a:lnSpc>
                <a:spcPct val="150000"/>
              </a:lnSpc>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This chapter describes Indico's Room Booking Module. Indico users can book a room for their conference, meeting or lecture. Room managers can monitor and moderate all bookings. Indico administrators can create rooms and manage their data. This section is a tutorial and will go through the features of the room booking module. It will show you how to:</a:t>
            </a:r>
          </a:p>
        </p:txBody>
      </p:sp>
      <p:sp>
        <p:nvSpPr>
          <p:cNvPr id="9" name="Rectangle 8">
            <a:extLst>
              <a:ext uri="{FF2B5EF4-FFF2-40B4-BE49-F238E27FC236}">
                <a16:creationId xmlns:a16="http://schemas.microsoft.com/office/drawing/2014/main" id="{48F97CB1-48B0-9F8F-70DA-8FE6A08BF417}"/>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D1A2A9D-BB5F-BAF2-CCA7-BE7C0C711695}"/>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18BD12C-6CE8-6770-86AE-8A5AF6FF6D15}"/>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3DC099B-45F2-6983-6A6B-7DDAC25C3600}"/>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574527D-0B53-323A-FA50-24EFD058A54A}"/>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sp>
        <p:nvSpPr>
          <p:cNvPr id="15" name="Plaque 14">
            <a:extLst>
              <a:ext uri="{FF2B5EF4-FFF2-40B4-BE49-F238E27FC236}">
                <a16:creationId xmlns:a16="http://schemas.microsoft.com/office/drawing/2014/main" id="{E3F6DC08-C8D5-E085-613E-1FBDAE18A1EF}"/>
              </a:ext>
            </a:extLst>
          </p:cNvPr>
          <p:cNvSpPr/>
          <p:nvPr/>
        </p:nvSpPr>
        <p:spPr>
          <a:xfrm>
            <a:off x="3784096" y="99763"/>
            <a:ext cx="2819904" cy="500729"/>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18" name="ZoneTexte 17">
            <a:extLst>
              <a:ext uri="{FF2B5EF4-FFF2-40B4-BE49-F238E27FC236}">
                <a16:creationId xmlns:a16="http://schemas.microsoft.com/office/drawing/2014/main" id="{24EA46A5-0970-32AB-4682-47249B988EA1}"/>
              </a:ext>
            </a:extLst>
          </p:cNvPr>
          <p:cNvSpPr txBox="1"/>
          <p:nvPr/>
        </p:nvSpPr>
        <p:spPr>
          <a:xfrm>
            <a:off x="625640" y="2440657"/>
            <a:ext cx="4646271" cy="3012171"/>
          </a:xfrm>
          <a:prstGeom prst="rect">
            <a:avLst/>
          </a:prstGeom>
          <a:noFill/>
        </p:spPr>
        <p:txBody>
          <a:bodyPr wrap="square">
            <a:spAutoFit/>
          </a:bodyPr>
          <a:lstStyle/>
          <a:p>
            <a:pPr marL="342900" indent="-342900" algn="just">
              <a:lnSpc>
                <a:spcPct val="150000"/>
              </a:lnSpc>
              <a:spcAft>
                <a:spcPts val="800"/>
              </a:spcAft>
              <a:buFont typeface="Wingdings" panose="05000000000000000000" pitchFamily="2" charset="2"/>
              <a:buChar char="Ø"/>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search for available rooms and book or pre-book them (as a regular user)</a:t>
            </a:r>
          </a:p>
          <a:p>
            <a:pPr marL="342900" indent="-342900" algn="just">
              <a:lnSpc>
                <a:spcPct val="150000"/>
              </a:lnSpc>
              <a:spcAft>
                <a:spcPts val="800"/>
              </a:spcAft>
              <a:buFont typeface="Wingdings" panose="05000000000000000000" pitchFamily="2" charset="2"/>
              <a:buChar char="Ø"/>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accept or reject pre-bookings (as a room moderator)</a:t>
            </a:r>
          </a:p>
          <a:p>
            <a:pPr marL="342900" indent="-342900" algn="just">
              <a:lnSpc>
                <a:spcPct val="150000"/>
              </a:lnSpc>
              <a:spcAft>
                <a:spcPts val="800"/>
              </a:spcAft>
              <a:buFont typeface="Wingdings" panose="05000000000000000000" pitchFamily="2" charset="2"/>
              <a:buChar char="Ø"/>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block a series of rooms for a given period (as a room owner)</a:t>
            </a:r>
          </a:p>
        </p:txBody>
      </p:sp>
    </p:spTree>
    <p:extLst>
      <p:ext uri="{BB962C8B-B14F-4D97-AF65-F5344CB8AC3E}">
        <p14:creationId xmlns:p14="http://schemas.microsoft.com/office/powerpoint/2010/main" val="863446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2693332-D706-DD91-0460-56D2DAE51177}"/>
              </a:ext>
            </a:extLst>
          </p:cNvPr>
          <p:cNvSpPr txBox="1"/>
          <p:nvPr/>
        </p:nvSpPr>
        <p:spPr>
          <a:xfrm>
            <a:off x="4086579" y="47365"/>
            <a:ext cx="3793066" cy="523220"/>
          </a:xfrm>
          <a:prstGeom prst="rect">
            <a:avLst/>
          </a:prstGeom>
          <a:noFill/>
        </p:spPr>
        <p:txBody>
          <a:bodyPr wrap="square">
            <a:sp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Searching and Booking</a:t>
            </a:r>
          </a:p>
        </p:txBody>
      </p:sp>
      <p:sp>
        <p:nvSpPr>
          <p:cNvPr id="5" name="TextBox 4">
            <a:extLst>
              <a:ext uri="{FF2B5EF4-FFF2-40B4-BE49-F238E27FC236}">
                <a16:creationId xmlns:a16="http://schemas.microsoft.com/office/drawing/2014/main" id="{772E23FA-06C9-D652-7B5B-26EC7843C1E2}"/>
              </a:ext>
            </a:extLst>
          </p:cNvPr>
          <p:cNvSpPr txBox="1"/>
          <p:nvPr/>
        </p:nvSpPr>
        <p:spPr>
          <a:xfrm>
            <a:off x="625641" y="707886"/>
            <a:ext cx="11370173" cy="728726"/>
          </a:xfrm>
          <a:prstGeom prst="rect">
            <a:avLst/>
          </a:prstGeom>
          <a:noFill/>
        </p:spPr>
        <p:txBody>
          <a:bodyPr wrap="square">
            <a:spAutoFit/>
          </a:bodyPr>
          <a:lstStyle/>
          <a:p>
            <a:pPr>
              <a:lnSpc>
                <a:spcPct val="107000"/>
              </a:lnSpc>
              <a:spcAft>
                <a:spcPts val="800"/>
              </a:spcAf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Let’s now look at how to search for an available room based on more specific criteria. For this, click on List of Rooms in the horizontal menu.</a:t>
            </a:r>
          </a:p>
        </p:txBody>
      </p:sp>
      <p:sp>
        <p:nvSpPr>
          <p:cNvPr id="2" name="Rectangle 1">
            <a:extLst>
              <a:ext uri="{FF2B5EF4-FFF2-40B4-BE49-F238E27FC236}">
                <a16:creationId xmlns:a16="http://schemas.microsoft.com/office/drawing/2014/main" id="{606EF410-567B-F990-B561-2A6BDE935297}"/>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794ACCD-6085-FC8B-B283-B0A8E57CA2C1}"/>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904ABD-B992-B4A2-7E4B-12C517815303}"/>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8ADFE3F-616F-431B-DBA8-F7CB2061E0D0}"/>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49C802DF-17F3-F710-3845-F33D169426BD}"/>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2" name="Picture 2" descr="WASCA LOGO – WASCAL">
            <a:extLst>
              <a:ext uri="{FF2B5EF4-FFF2-40B4-BE49-F238E27FC236}">
                <a16:creationId xmlns:a16="http://schemas.microsoft.com/office/drawing/2014/main" id="{64B23DA9-583C-929D-865D-C8E675594A0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3" name="Plaque 12">
            <a:extLst>
              <a:ext uri="{FF2B5EF4-FFF2-40B4-BE49-F238E27FC236}">
                <a16:creationId xmlns:a16="http://schemas.microsoft.com/office/drawing/2014/main" id="{884441D9-869B-585A-153C-F998983273E2}"/>
              </a:ext>
            </a:extLst>
          </p:cNvPr>
          <p:cNvSpPr/>
          <p:nvPr/>
        </p:nvSpPr>
        <p:spPr>
          <a:xfrm>
            <a:off x="3821229" y="73956"/>
            <a:ext cx="4182594" cy="500729"/>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2579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9669D4-4AF9-169A-814A-F48EE3293649}"/>
              </a:ext>
            </a:extLst>
          </p:cNvPr>
          <p:cNvSpPr txBox="1"/>
          <p:nvPr/>
        </p:nvSpPr>
        <p:spPr>
          <a:xfrm>
            <a:off x="3274258" y="130355"/>
            <a:ext cx="3702276" cy="523220"/>
          </a:xfrm>
          <a:prstGeom prst="rect">
            <a:avLst/>
          </a:prstGeom>
          <a:noFill/>
        </p:spPr>
        <p:txBody>
          <a:bodyPr wrap="square">
            <a:sp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Viewing your Bookings</a:t>
            </a:r>
            <a:endParaRPr lang="en-US" sz="2800" b="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A39AFA3F-A836-A859-3BFA-D4CC0248ED45}"/>
              </a:ext>
            </a:extLst>
          </p:cNvPr>
          <p:cNvSpPr txBox="1"/>
          <p:nvPr/>
        </p:nvSpPr>
        <p:spPr>
          <a:xfrm>
            <a:off x="625642" y="723315"/>
            <a:ext cx="11370172" cy="960328"/>
          </a:xfrm>
          <a:prstGeom prst="rect">
            <a:avLst/>
          </a:prstGeom>
          <a:noFill/>
        </p:spPr>
        <p:txBody>
          <a:bodyPr wrap="square">
            <a:spAutoFit/>
          </a:bodyPr>
          <a:lstStyle/>
          <a:p>
            <a:pPr>
              <a:lnSpc>
                <a:spcPct val="150000"/>
              </a:lnSpc>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You can view the bookings or pre-bookings that you made by going under the My bookings section of the Room Booking side menu.</a:t>
            </a:r>
            <a:endParaRPr lang="en-US" sz="20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AE208E8-9699-F51D-26CF-57F21DF04704}"/>
              </a:ext>
            </a:extLst>
          </p:cNvPr>
          <p:cNvSpPr txBox="1"/>
          <p:nvPr/>
        </p:nvSpPr>
        <p:spPr>
          <a:xfrm>
            <a:off x="625642" y="2190209"/>
            <a:ext cx="2452432" cy="1332224"/>
          </a:xfrm>
          <a:prstGeom prst="rect">
            <a:avLst/>
          </a:prstGeom>
          <a:noFill/>
        </p:spPr>
        <p:txBody>
          <a:bodyPr wrap="square">
            <a:spAutoFit/>
          </a:bodyPr>
          <a:lstStyle/>
          <a:p>
            <a:pPr marL="342900" indent="-342900">
              <a:lnSpc>
                <a:spcPct val="200000"/>
              </a:lnSpc>
              <a:spcAft>
                <a:spcPts val="800"/>
              </a:spcAft>
              <a:buFont typeface="Wingdings" panose="05000000000000000000" pitchFamily="2" charset="2"/>
              <a:buChar char="Ø"/>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Your Bookings</a:t>
            </a:r>
          </a:p>
          <a:p>
            <a:pPr marL="342900" indent="-342900">
              <a:lnSpc>
                <a:spcPct val="200000"/>
              </a:lnSpc>
              <a:spcAft>
                <a:spcPts val="800"/>
              </a:spcAft>
              <a:buFont typeface="Wingdings" panose="05000000000000000000" pitchFamily="2" charset="2"/>
              <a:buChar char="Ø"/>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All the bookings</a:t>
            </a:r>
          </a:p>
        </p:txBody>
      </p:sp>
      <p:sp>
        <p:nvSpPr>
          <p:cNvPr id="2" name="Rectangle 1">
            <a:extLst>
              <a:ext uri="{FF2B5EF4-FFF2-40B4-BE49-F238E27FC236}">
                <a16:creationId xmlns:a16="http://schemas.microsoft.com/office/drawing/2014/main" id="{8DC0EE8C-103A-2A37-F072-C8BFA034C168}"/>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67A7F4A-7C17-8824-F3C1-5156BD8326AE}"/>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7BB4E90-2318-F34E-FBA1-930B135149E6}"/>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6125A3A-BB73-C2A0-9205-86ADB43F734A}"/>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B919E3E-D59F-9271-4E03-C5F207A08AD2}"/>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1" name="Picture 2" descr="WASCA LOGO – WASCAL">
            <a:extLst>
              <a:ext uri="{FF2B5EF4-FFF2-40B4-BE49-F238E27FC236}">
                <a16:creationId xmlns:a16="http://schemas.microsoft.com/office/drawing/2014/main" id="{F993A10D-85CA-02CE-9625-E09AF3C806F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2" name="Plaque 11">
            <a:extLst>
              <a:ext uri="{FF2B5EF4-FFF2-40B4-BE49-F238E27FC236}">
                <a16:creationId xmlns:a16="http://schemas.microsoft.com/office/drawing/2014/main" id="{8615F84A-0525-9090-FDA0-881D95C1E5E1}"/>
              </a:ext>
            </a:extLst>
          </p:cNvPr>
          <p:cNvSpPr/>
          <p:nvPr/>
        </p:nvSpPr>
        <p:spPr>
          <a:xfrm>
            <a:off x="3115733" y="170255"/>
            <a:ext cx="3996267" cy="500729"/>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9096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9669D4-4AF9-169A-814A-F48EE3293649}"/>
              </a:ext>
            </a:extLst>
          </p:cNvPr>
          <p:cNvSpPr txBox="1"/>
          <p:nvPr/>
        </p:nvSpPr>
        <p:spPr>
          <a:xfrm>
            <a:off x="3274258" y="130355"/>
            <a:ext cx="2821742" cy="523220"/>
          </a:xfrm>
          <a:prstGeom prst="rect">
            <a:avLst/>
          </a:prstGeom>
          <a:noFill/>
        </p:spPr>
        <p:txBody>
          <a:bodyPr wrap="square">
            <a:sp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Blocking Rooms</a:t>
            </a:r>
          </a:p>
        </p:txBody>
      </p:sp>
      <p:sp>
        <p:nvSpPr>
          <p:cNvPr id="5" name="TextBox 4">
            <a:extLst>
              <a:ext uri="{FF2B5EF4-FFF2-40B4-BE49-F238E27FC236}">
                <a16:creationId xmlns:a16="http://schemas.microsoft.com/office/drawing/2014/main" id="{A39AFA3F-A836-A859-3BFA-D4CC0248ED45}"/>
              </a:ext>
            </a:extLst>
          </p:cNvPr>
          <p:cNvSpPr txBox="1"/>
          <p:nvPr/>
        </p:nvSpPr>
        <p:spPr>
          <a:xfrm>
            <a:off x="625642" y="675837"/>
            <a:ext cx="11370172" cy="1421992"/>
          </a:xfrm>
          <a:prstGeom prst="rect">
            <a:avLst/>
          </a:prstGeom>
          <a:noFill/>
        </p:spPr>
        <p:txBody>
          <a:bodyPr wrap="square">
            <a:spAutoFit/>
          </a:bodyPr>
          <a:lstStyle/>
          <a:p>
            <a:pPr algn="just">
              <a:lnSpc>
                <a:spcPct val="150000"/>
              </a:lnSpc>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Room Blockings prevent regular users from booking certain rooms while allowing a restricted list of users to do so. This feature can be used for special events which require a given room at 100% and need some kind of "room delegation" mechanism. </a:t>
            </a:r>
          </a:p>
        </p:txBody>
      </p:sp>
      <p:sp>
        <p:nvSpPr>
          <p:cNvPr id="2" name="Rectangle 1">
            <a:extLst>
              <a:ext uri="{FF2B5EF4-FFF2-40B4-BE49-F238E27FC236}">
                <a16:creationId xmlns:a16="http://schemas.microsoft.com/office/drawing/2014/main" id="{8DC0EE8C-103A-2A37-F072-C8BFA034C168}"/>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67A7F4A-7C17-8824-F3C1-5156BD8326AE}"/>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7BB4E90-2318-F34E-FBA1-930B135149E6}"/>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6125A3A-BB73-C2A0-9205-86ADB43F734A}"/>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B919E3E-D59F-9271-4E03-C5F207A08AD2}"/>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1" name="Picture 2" descr="WASCA LOGO – WASCAL">
            <a:extLst>
              <a:ext uri="{FF2B5EF4-FFF2-40B4-BE49-F238E27FC236}">
                <a16:creationId xmlns:a16="http://schemas.microsoft.com/office/drawing/2014/main" id="{F993A10D-85CA-02CE-9625-E09AF3C806F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2" name="Plaque 11">
            <a:extLst>
              <a:ext uri="{FF2B5EF4-FFF2-40B4-BE49-F238E27FC236}">
                <a16:creationId xmlns:a16="http://schemas.microsoft.com/office/drawing/2014/main" id="{8615F84A-0525-9090-FDA0-881D95C1E5E1}"/>
              </a:ext>
            </a:extLst>
          </p:cNvPr>
          <p:cNvSpPr/>
          <p:nvPr/>
        </p:nvSpPr>
        <p:spPr>
          <a:xfrm>
            <a:off x="3115733" y="170255"/>
            <a:ext cx="2980267" cy="500729"/>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5979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E096CA62-BF32-4C70-DFDF-B86F66D1006A}"/>
              </a:ext>
            </a:extLst>
          </p:cNvPr>
          <p:cNvCxnSpPr>
            <a:cxnSpLocks/>
          </p:cNvCxnSpPr>
          <p:nvPr/>
        </p:nvCxnSpPr>
        <p:spPr>
          <a:xfrm>
            <a:off x="4197228" y="597389"/>
            <a:ext cx="0" cy="6004452"/>
          </a:xfrm>
          <a:prstGeom prst="line">
            <a:avLst/>
          </a:prstGeom>
        </p:spPr>
        <p:style>
          <a:lnRef idx="3">
            <a:schemeClr val="dk1"/>
          </a:lnRef>
          <a:fillRef idx="0">
            <a:schemeClr val="dk1"/>
          </a:fillRef>
          <a:effectRef idx="2">
            <a:schemeClr val="dk1"/>
          </a:effectRef>
          <a:fontRef idx="minor">
            <a:schemeClr val="tx1"/>
          </a:fontRef>
        </p:style>
      </p:cxnSp>
      <p:sp>
        <p:nvSpPr>
          <p:cNvPr id="7" name="Rectangle 6">
            <a:extLst>
              <a:ext uri="{FF2B5EF4-FFF2-40B4-BE49-F238E27FC236}">
                <a16:creationId xmlns:a16="http://schemas.microsoft.com/office/drawing/2014/main" id="{104C61BD-990A-A60E-949C-6DB2A5E2B06F}"/>
              </a:ext>
            </a:extLst>
          </p:cNvPr>
          <p:cNvSpPr/>
          <p:nvPr/>
        </p:nvSpPr>
        <p:spPr>
          <a:xfrm>
            <a:off x="4493861" y="30120"/>
            <a:ext cx="7501953" cy="657172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457200" indent="-457200">
              <a:lnSpc>
                <a:spcPct val="150000"/>
              </a:lnSpc>
              <a:buFont typeface="Wingdings" panose="05000000000000000000" pitchFamily="2" charset="2"/>
              <a:buChar char="q"/>
            </a:pPr>
            <a:r>
              <a:rPr kumimoji="0" lang="en-US"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Introduction to WASCAL event based on indico</a:t>
            </a:r>
            <a:endParaRPr lang="en-US" sz="2300" b="1" dirty="0">
              <a:solidFill>
                <a:schemeClr val="tx1"/>
              </a:solidFill>
              <a:latin typeface="Times New Roman" panose="02020603050405020304" pitchFamily="18" charset="0"/>
              <a:cs typeface="Times New Roman" panose="02020603050405020304" pitchFamily="18" charset="0"/>
            </a:endParaRPr>
          </a:p>
          <a:p>
            <a:pPr marL="457200" indent="-457200">
              <a:lnSpc>
                <a:spcPct val="150000"/>
              </a:lnSpc>
              <a:buFont typeface="Wingdings" panose="05000000000000000000" pitchFamily="2" charset="2"/>
              <a:buChar char="q"/>
            </a:pPr>
            <a:r>
              <a:rPr lang="en-US" sz="2300" b="1" dirty="0">
                <a:solidFill>
                  <a:schemeClr val="tx1"/>
                </a:solidFill>
                <a:latin typeface="Times New Roman" panose="02020603050405020304" pitchFamily="18" charset="0"/>
                <a:cs typeface="Times New Roman" panose="02020603050405020304" pitchFamily="18" charset="0"/>
              </a:rPr>
              <a:t>Categories</a:t>
            </a:r>
          </a:p>
          <a:p>
            <a:pPr marL="457200" indent="-457200">
              <a:lnSpc>
                <a:spcPct val="150000"/>
              </a:lnSpc>
              <a:buFont typeface="Wingdings" panose="05000000000000000000" pitchFamily="2" charset="2"/>
              <a:buChar char="q"/>
            </a:pPr>
            <a:r>
              <a:rPr kumimoji="0" lang="en-US"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Event Management</a:t>
            </a:r>
          </a:p>
          <a:p>
            <a:pPr marL="914400" marR="0" lvl="1"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en-US"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Lectures</a:t>
            </a:r>
          </a:p>
          <a:p>
            <a:pPr marL="914400" marR="0" lvl="1"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en-US"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Meetings</a:t>
            </a:r>
          </a:p>
          <a:p>
            <a:pPr marL="914400" marR="0" lvl="1"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en-US"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Conferences</a:t>
            </a:r>
          </a:p>
          <a:p>
            <a:pPr marL="914400" marR="0" lvl="1"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en-US"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Privacy</a:t>
            </a:r>
          </a:p>
          <a:p>
            <a:pPr marL="914400" marR="0" lvl="1"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en-US"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Event Series</a:t>
            </a:r>
          </a:p>
          <a:p>
            <a:pPr marL="914400" marR="0" lvl="1"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0" lang="en-US" sz="23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Document Generation</a:t>
            </a:r>
          </a:p>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US"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Room Booking</a:t>
            </a:r>
          </a:p>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US"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Searching and Booking</a:t>
            </a:r>
          </a:p>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US"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Viewing your Bookings</a:t>
            </a:r>
          </a:p>
          <a:p>
            <a:pPr marL="457200" marR="0" lvl="0" indent="-457200" algn="l" defTabSz="9144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US" sz="23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Blocking Rooms</a:t>
            </a:r>
          </a:p>
        </p:txBody>
      </p:sp>
      <p:sp>
        <p:nvSpPr>
          <p:cNvPr id="2" name="Rectangle 1">
            <a:extLst>
              <a:ext uri="{FF2B5EF4-FFF2-40B4-BE49-F238E27FC236}">
                <a16:creationId xmlns:a16="http://schemas.microsoft.com/office/drawing/2014/main" id="{53720B08-6064-46DB-BF43-12FFBFE02D67}"/>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E7C5598-DCA5-365B-4969-3A828EBF974E}"/>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5619613-BF64-EE45-DE00-D6A4964980DA}"/>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D694492-DDCF-323F-E6E5-65F6265AB895}"/>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2F1D99A-86F0-7844-BC25-7571713036F1}"/>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0" name="Picture 2" descr="WASCA LOGO – WASCAL">
            <a:extLst>
              <a:ext uri="{FF2B5EF4-FFF2-40B4-BE49-F238E27FC236}">
                <a16:creationId xmlns:a16="http://schemas.microsoft.com/office/drawing/2014/main" id="{42FDDAD9-771E-6D95-9D13-83E2C17825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31" name="Rectangle 30">
            <a:extLst>
              <a:ext uri="{FF2B5EF4-FFF2-40B4-BE49-F238E27FC236}">
                <a16:creationId xmlns:a16="http://schemas.microsoft.com/office/drawing/2014/main" id="{CFE4184D-92FA-67E4-09CA-7D317E04BC37}"/>
              </a:ext>
            </a:extLst>
          </p:cNvPr>
          <p:cNvSpPr/>
          <p:nvPr/>
        </p:nvSpPr>
        <p:spPr>
          <a:xfrm>
            <a:off x="1162757" y="2866147"/>
            <a:ext cx="2111022" cy="81814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latin typeface="Times New Roman" panose="02020603050405020304" pitchFamily="18" charset="0"/>
                <a:cs typeface="Times New Roman" panose="02020603050405020304" pitchFamily="18" charset="0"/>
              </a:rPr>
              <a:t>OUTLINE</a:t>
            </a:r>
          </a:p>
        </p:txBody>
      </p:sp>
      <p:sp>
        <p:nvSpPr>
          <p:cNvPr id="32" name="Plaque 31">
            <a:extLst>
              <a:ext uri="{FF2B5EF4-FFF2-40B4-BE49-F238E27FC236}">
                <a16:creationId xmlns:a16="http://schemas.microsoft.com/office/drawing/2014/main" id="{05B307C5-7494-A21E-A112-87157C2482FA}"/>
              </a:ext>
            </a:extLst>
          </p:cNvPr>
          <p:cNvSpPr/>
          <p:nvPr/>
        </p:nvSpPr>
        <p:spPr>
          <a:xfrm>
            <a:off x="1075065" y="3002843"/>
            <a:ext cx="2390618" cy="553157"/>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542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48B334-9BF3-10BE-BB28-BB801308A99E}"/>
              </a:ext>
            </a:extLst>
          </p:cNvPr>
          <p:cNvSpPr txBox="1"/>
          <p:nvPr/>
        </p:nvSpPr>
        <p:spPr>
          <a:xfrm>
            <a:off x="621779" y="610136"/>
            <a:ext cx="6500953" cy="6247864"/>
          </a:xfrm>
          <a:prstGeom prst="rect">
            <a:avLst/>
          </a:prstGeom>
          <a:solidFill>
            <a:schemeClr val="bg1"/>
          </a:solidFill>
        </p:spPr>
        <p:txBody>
          <a:bodyPr wrap="square">
            <a:spAutoFit/>
          </a:bodyPr>
          <a:lstStyle/>
          <a:p>
            <a:pPr marL="342900" indent="-342900" algn="just">
              <a:buFont typeface="Wingdings" panose="05000000000000000000" pitchFamily="2" charset="2"/>
              <a:buChar char="Ø"/>
            </a:pPr>
            <a:r>
              <a:rPr lang="en-US" sz="2000" i="0" dirty="0">
                <a:effectLst/>
                <a:latin typeface="Times New Roman" panose="02020603050405020304" pitchFamily="18" charset="0"/>
                <a:cs typeface="Times New Roman" panose="02020603050405020304" pitchFamily="18" charset="0"/>
              </a:rPr>
              <a:t>Running a conference or a large meeting can easily become a logistical nightmare for the organizers. Speakers often encounter technical difficulties such as laptop connectivity issues with projectors. </a:t>
            </a:r>
          </a:p>
          <a:p>
            <a:pPr marL="342900" indent="-342900" algn="just">
              <a:buFont typeface="Wingdings" panose="05000000000000000000" pitchFamily="2" charset="2"/>
              <a:buChar char="Ø"/>
            </a:pPr>
            <a:endParaRPr lang="en-US" sz="2000" i="0" dirty="0">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000" i="0" dirty="0">
                <a:effectLst/>
                <a:latin typeface="Times New Roman" panose="02020603050405020304" pitchFamily="18" charset="0"/>
                <a:cs typeface="Times New Roman" panose="02020603050405020304" pitchFamily="18" charset="0"/>
              </a:rPr>
              <a:t>Additionally, relying on pen drives or hard drives to share slides can prove impractical.</a:t>
            </a:r>
          </a:p>
          <a:p>
            <a:pPr marL="342900" indent="-342900" algn="just">
              <a:buFont typeface="Wingdings" panose="05000000000000000000" pitchFamily="2" charset="2"/>
              <a:buChar char="Ø"/>
            </a:pPr>
            <a:endParaRPr lang="en-US" sz="2000" i="0" dirty="0">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000" i="0" dirty="0">
                <a:effectLst/>
                <a:latin typeface="Times New Roman" panose="02020603050405020304" pitchFamily="18" charset="0"/>
                <a:cs typeface="Times New Roman" panose="02020603050405020304" pitchFamily="18" charset="0"/>
              </a:rPr>
              <a:t>Managing a conference requires coordination of multiple rooms, projectors, presentation PCs, and videoconference cameras necessitating numerous emails and consuming valuable time.</a:t>
            </a:r>
          </a:p>
          <a:p>
            <a:pPr marL="342900" indent="-342900" algn="just">
              <a:buFont typeface="Wingdings" panose="05000000000000000000" pitchFamily="2" charset="2"/>
              <a:buChar char="Ø"/>
            </a:pPr>
            <a:endParaRPr lang="en-US" sz="2000" i="0" dirty="0">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000" i="0" dirty="0">
                <a:effectLst/>
                <a:latin typeface="Times New Roman" panose="02020603050405020304" pitchFamily="18" charset="0"/>
                <a:cs typeface="Times New Roman" panose="02020603050405020304" pitchFamily="18" charset="0"/>
              </a:rPr>
              <a:t>Each participant has a unique profile with extensive information. </a:t>
            </a:r>
          </a:p>
          <a:p>
            <a:pPr marL="342900" indent="-342900"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000" i="0" dirty="0">
                <a:effectLst/>
                <a:latin typeface="Times New Roman" panose="02020603050405020304" pitchFamily="18" charset="0"/>
                <a:cs typeface="Times New Roman" panose="02020603050405020304" pitchFamily="18" charset="0"/>
              </a:rPr>
              <a:t>While some resort to using Excel or other editors to compile information, this method is time-consuming and prone to errors, including the risk of losing the data altogether.</a:t>
            </a:r>
          </a:p>
        </p:txBody>
      </p:sp>
      <p:sp>
        <p:nvSpPr>
          <p:cNvPr id="4" name="Rectangle 3">
            <a:extLst>
              <a:ext uri="{FF2B5EF4-FFF2-40B4-BE49-F238E27FC236}">
                <a16:creationId xmlns:a16="http://schemas.microsoft.com/office/drawing/2014/main" id="{E2A35251-D690-F24F-9E2E-D72FAFC47043}"/>
              </a:ext>
            </a:extLst>
          </p:cNvPr>
          <p:cNvSpPr/>
          <p:nvPr/>
        </p:nvSpPr>
        <p:spPr>
          <a:xfrm>
            <a:off x="2939143" y="0"/>
            <a:ext cx="7010400" cy="50072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l" defTabSz="914400" rtl="0" eaLnBrk="1" fontAlgn="auto" latinLnBrk="0" hangingPunct="1">
              <a:lnSpc>
                <a:spcPct val="150000"/>
              </a:lnSpc>
              <a:spcBef>
                <a:spcPts val="0"/>
              </a:spcBef>
              <a:spcAft>
                <a:spcPts val="0"/>
              </a:spcAft>
              <a:buClrTx/>
              <a:buSzTx/>
              <a:tabLst/>
              <a:defRPr/>
            </a:pPr>
            <a:r>
              <a:rPr kumimoji="0" lang="en-US" sz="26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Introduction to WASCAL event based on indico</a:t>
            </a:r>
          </a:p>
        </p:txBody>
      </p:sp>
      <p:sp>
        <p:nvSpPr>
          <p:cNvPr id="2" name="Rectangle 1">
            <a:extLst>
              <a:ext uri="{FF2B5EF4-FFF2-40B4-BE49-F238E27FC236}">
                <a16:creationId xmlns:a16="http://schemas.microsoft.com/office/drawing/2014/main" id="{C8FB30CD-9259-E5BA-BF30-66D024885E91}"/>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720BB53-56B0-7DA1-346C-8A41B45C60DF}"/>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20D12D6-E524-84A5-54D3-E3DBCB0B14FF}"/>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A328E67-1376-D8EF-EEE0-C0B49A17F41D}"/>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83C4F97-EF57-19F8-E5A0-093C934867BE}"/>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0" name="Picture 2" descr="WASCA LOGO – WASCAL">
            <a:extLst>
              <a:ext uri="{FF2B5EF4-FFF2-40B4-BE49-F238E27FC236}">
                <a16:creationId xmlns:a16="http://schemas.microsoft.com/office/drawing/2014/main" id="{6C3D8DED-D683-4876-ADD0-81D3021218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930541" cy="670305"/>
          </a:xfrm>
          <a:prstGeom prst="rect">
            <a:avLst/>
          </a:prstGeom>
          <a:noFill/>
          <a:extLst>
            <a:ext uri="{909E8E84-426E-40DD-AFC4-6F175D3DCCD1}">
              <a14:hiddenFill xmlns:a14="http://schemas.microsoft.com/office/drawing/2010/main">
                <a:solidFill>
                  <a:srgbClr val="FFFFFF"/>
                </a:solidFill>
              </a14:hiddenFill>
            </a:ext>
          </a:extLst>
        </p:spPr>
      </p:pic>
      <p:sp>
        <p:nvSpPr>
          <p:cNvPr id="11" name="Plaque 10">
            <a:extLst>
              <a:ext uri="{FF2B5EF4-FFF2-40B4-BE49-F238E27FC236}">
                <a16:creationId xmlns:a16="http://schemas.microsoft.com/office/drawing/2014/main" id="{0B1CE756-0A73-80BD-CE5F-0D16CACD6D05}"/>
              </a:ext>
            </a:extLst>
          </p:cNvPr>
          <p:cNvSpPr/>
          <p:nvPr/>
        </p:nvSpPr>
        <p:spPr>
          <a:xfrm>
            <a:off x="2939143" y="84787"/>
            <a:ext cx="7010400" cy="500729"/>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pic>
        <p:nvPicPr>
          <p:cNvPr id="2052" name="Picture 4" descr="Indico - Osage Venture Partners">
            <a:extLst>
              <a:ext uri="{FF2B5EF4-FFF2-40B4-BE49-F238E27FC236}">
                <a16:creationId xmlns:a16="http://schemas.microsoft.com/office/drawing/2014/main" id="{0BF29686-DBCA-F94E-680A-65ED1824FD3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72" t="38025" r="57617" b="29515"/>
          <a:stretch/>
        </p:blipFill>
        <p:spPr bwMode="auto">
          <a:xfrm>
            <a:off x="7184183" y="929940"/>
            <a:ext cx="4701356" cy="195477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The Challenges of Managing Unstructured Data in Everyday Life: A  Comprehensive Analysis">
            <a:extLst>
              <a:ext uri="{FF2B5EF4-FFF2-40B4-BE49-F238E27FC236}">
                <a16:creationId xmlns:a16="http://schemas.microsoft.com/office/drawing/2014/main" id="{8B1503B3-5F7A-28FC-A8B5-77CF095A69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2184" y="2884716"/>
            <a:ext cx="4694726" cy="26532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387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48B334-9BF3-10BE-BB28-BB801308A99E}"/>
              </a:ext>
            </a:extLst>
          </p:cNvPr>
          <p:cNvSpPr txBox="1"/>
          <p:nvPr/>
        </p:nvSpPr>
        <p:spPr>
          <a:xfrm>
            <a:off x="625642" y="1228398"/>
            <a:ext cx="4828102" cy="4401205"/>
          </a:xfrm>
          <a:prstGeom prst="rect">
            <a:avLst/>
          </a:prstGeom>
          <a:solidFill>
            <a:schemeClr val="bg1"/>
          </a:solidFill>
        </p:spPr>
        <p:txBody>
          <a:bodyPr wrap="square">
            <a:spAutoFit/>
          </a:bodyPr>
          <a:lstStyle/>
          <a:p>
            <a:pPr marL="342900" indent="-342900" algn="just">
              <a:buFont typeface="Wingdings" panose="05000000000000000000" pitchFamily="2" charset="2"/>
              <a:buChar char="ü"/>
            </a:pPr>
            <a:endParaRPr lang="en-US" sz="2000" i="0" dirty="0">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000" i="0" dirty="0">
                <a:effectLst/>
                <a:latin typeface="Times New Roman" panose="02020603050405020304" pitchFamily="18" charset="0"/>
                <a:cs typeface="Times New Roman" panose="02020603050405020304" pitchFamily="18" charset="0"/>
              </a:rPr>
              <a:t>Indico is a web application that facilitates organizing events of all sizes, ranging from meetings and lectures to big conferences. </a:t>
            </a:r>
          </a:p>
          <a:p>
            <a:pPr marL="342900" indent="-342900" algn="just">
              <a:buFont typeface="Wingdings" panose="05000000000000000000" pitchFamily="2" charset="2"/>
              <a:buChar char="Ø"/>
            </a:pPr>
            <a:endParaRPr lang="en-US" sz="2000" i="0" dirty="0">
              <a:effectLst/>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000" i="0" dirty="0">
                <a:effectLst/>
                <a:latin typeface="Times New Roman" panose="02020603050405020304" pitchFamily="18" charset="0"/>
                <a:cs typeface="Times New Roman" panose="02020603050405020304" pitchFamily="18" charset="0"/>
              </a:rPr>
              <a:t>It is Open Source Software, developed at CERN, where the Web was born. </a:t>
            </a:r>
          </a:p>
          <a:p>
            <a:pPr marL="342900" indent="-342900" algn="just">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000" i="0" dirty="0">
                <a:effectLst/>
                <a:latin typeface="Times New Roman" panose="02020603050405020304" pitchFamily="18" charset="0"/>
                <a:cs typeface="Times New Roman" panose="02020603050405020304" pitchFamily="18" charset="0"/>
              </a:rPr>
              <a:t>It </a:t>
            </a:r>
            <a:r>
              <a:rPr lang="en-US" sz="2000" b="0" i="0" dirty="0">
                <a:effectLst/>
                <a:highlight>
                  <a:srgbClr val="FFFFFF"/>
                </a:highlight>
                <a:latin typeface="Times New Roman" panose="02020603050405020304" pitchFamily="18" charset="0"/>
                <a:cs typeface="Times New Roman" panose="02020603050405020304" pitchFamily="18" charset="0"/>
              </a:rPr>
              <a:t>offers a wide feature set, which includes </a:t>
            </a:r>
            <a:r>
              <a:rPr lang="en-US" sz="2000" b="1" i="0" dirty="0">
                <a:effectLst/>
                <a:highlight>
                  <a:srgbClr val="FFFFFF"/>
                </a:highlight>
                <a:latin typeface="Times New Roman" panose="02020603050405020304" pitchFamily="18" charset="0"/>
                <a:cs typeface="Times New Roman" panose="02020603050405020304" pitchFamily="18" charset="0"/>
              </a:rPr>
              <a:t>reviewing workflows</a:t>
            </a:r>
            <a:r>
              <a:rPr lang="en-US" sz="2000" b="0" i="0" dirty="0">
                <a:effectLst/>
                <a:highlight>
                  <a:srgbClr val="FFFFFF"/>
                </a:highlight>
                <a:latin typeface="Times New Roman" panose="02020603050405020304" pitchFamily="18" charset="0"/>
                <a:cs typeface="Times New Roman" panose="02020603050405020304" pitchFamily="18" charset="0"/>
              </a:rPr>
              <a:t> for scientific papers and their abstracts as well as a </a:t>
            </a:r>
            <a:r>
              <a:rPr lang="en-US" sz="2000" b="1" i="0" dirty="0">
                <a:effectLst/>
                <a:highlight>
                  <a:srgbClr val="FFFFFF"/>
                </a:highlight>
                <a:latin typeface="Times New Roman" panose="02020603050405020304" pitchFamily="18" charset="0"/>
                <a:cs typeface="Times New Roman" panose="02020603050405020304" pitchFamily="18" charset="0"/>
              </a:rPr>
              <a:t>full-fledged room booking system</a:t>
            </a:r>
            <a:r>
              <a:rPr lang="en-US" sz="2000" b="0" i="0" dirty="0">
                <a:effectLst/>
                <a:highlight>
                  <a:srgbClr val="FFFFFF"/>
                </a:highlight>
                <a:latin typeface="Times New Roman" panose="02020603050405020304" pitchFamily="18" charset="0"/>
                <a:cs typeface="Times New Roman" panose="02020603050405020304" pitchFamily="18" charset="0"/>
              </a:rPr>
              <a:t>.</a:t>
            </a:r>
          </a:p>
        </p:txBody>
      </p:sp>
      <p:sp>
        <p:nvSpPr>
          <p:cNvPr id="4" name="Rectangle 3">
            <a:extLst>
              <a:ext uri="{FF2B5EF4-FFF2-40B4-BE49-F238E27FC236}">
                <a16:creationId xmlns:a16="http://schemas.microsoft.com/office/drawing/2014/main" id="{E2A35251-D690-F24F-9E2E-D72FAFC47043}"/>
              </a:ext>
            </a:extLst>
          </p:cNvPr>
          <p:cNvSpPr/>
          <p:nvPr/>
        </p:nvSpPr>
        <p:spPr>
          <a:xfrm>
            <a:off x="2939143" y="0"/>
            <a:ext cx="7513794" cy="62564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l" defTabSz="914400" rtl="0" eaLnBrk="1" fontAlgn="auto" latinLnBrk="0" hangingPunct="1">
              <a:lnSpc>
                <a:spcPct val="150000"/>
              </a:lnSpc>
              <a:spcBef>
                <a:spcPts val="0"/>
              </a:spcBef>
              <a:spcAft>
                <a:spcPts val="0"/>
              </a:spcAft>
              <a:buClrTx/>
              <a:buSzTx/>
              <a:tabLst/>
              <a:defRPr/>
            </a:pPr>
            <a:r>
              <a:rPr kumimoji="0" lang="en-US" sz="26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Introduction to WASCAL event based on indico</a:t>
            </a:r>
          </a:p>
        </p:txBody>
      </p:sp>
      <p:sp>
        <p:nvSpPr>
          <p:cNvPr id="2" name="Rectangle 1">
            <a:extLst>
              <a:ext uri="{FF2B5EF4-FFF2-40B4-BE49-F238E27FC236}">
                <a16:creationId xmlns:a16="http://schemas.microsoft.com/office/drawing/2014/main" id="{C8FB30CD-9259-E5BA-BF30-66D024885E91}"/>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720BB53-56B0-7DA1-346C-8A41B45C60DF}"/>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20D12D6-E524-84A5-54D3-E3DBCB0B14FF}"/>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A328E67-1376-D8EF-EEE0-C0B49A17F41D}"/>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83C4F97-EF57-19F8-E5A0-093C934867BE}"/>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0" name="Picture 2" descr="WASCA LOGO – WASCAL">
            <a:extLst>
              <a:ext uri="{FF2B5EF4-FFF2-40B4-BE49-F238E27FC236}">
                <a16:creationId xmlns:a16="http://schemas.microsoft.com/office/drawing/2014/main" id="{6C3D8DED-D683-4876-ADD0-81D3021218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1" name="Plaque 10">
            <a:extLst>
              <a:ext uri="{FF2B5EF4-FFF2-40B4-BE49-F238E27FC236}">
                <a16:creationId xmlns:a16="http://schemas.microsoft.com/office/drawing/2014/main" id="{0B1CE756-0A73-80BD-CE5F-0D16CACD6D05}"/>
              </a:ext>
            </a:extLst>
          </p:cNvPr>
          <p:cNvSpPr/>
          <p:nvPr/>
        </p:nvSpPr>
        <p:spPr>
          <a:xfrm>
            <a:off x="2939143" y="140509"/>
            <a:ext cx="7010400" cy="500729"/>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pic>
        <p:nvPicPr>
          <p:cNvPr id="3074" name="Picture 2" descr="Home - Indico Solutions">
            <a:extLst>
              <a:ext uri="{FF2B5EF4-FFF2-40B4-BE49-F238E27FC236}">
                <a16:creationId xmlns:a16="http://schemas.microsoft.com/office/drawing/2014/main" id="{6C7C8568-AB44-3575-BD5C-7382862CD15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018" r="7572"/>
          <a:stretch/>
        </p:blipFill>
        <p:spPr bwMode="auto">
          <a:xfrm>
            <a:off x="5570615" y="521508"/>
            <a:ext cx="6070209" cy="353613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ndico Pricing, Features, and Reviews (Apr 2024)">
            <a:extLst>
              <a:ext uri="{FF2B5EF4-FFF2-40B4-BE49-F238E27FC236}">
                <a16:creationId xmlns:a16="http://schemas.microsoft.com/office/drawing/2014/main" id="{7C51EE4F-6538-19A5-AA62-43991F8AD9E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44940" y="3949458"/>
            <a:ext cx="5995884" cy="2581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1934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8D7FA5E-4BB4-F98A-2851-AAF0CFC55F63}"/>
              </a:ext>
            </a:extLst>
          </p:cNvPr>
          <p:cNvSpPr/>
          <p:nvPr/>
        </p:nvSpPr>
        <p:spPr>
          <a:xfrm>
            <a:off x="2030831" y="0"/>
            <a:ext cx="8422106" cy="62564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800" b="1" dirty="0">
                <a:solidFill>
                  <a:schemeClr val="tx1"/>
                </a:solidFill>
                <a:latin typeface="Times New Roman" panose="02020603050405020304" pitchFamily="18" charset="0"/>
                <a:cs typeface="Times New Roman" panose="02020603050405020304" pitchFamily="18" charset="0"/>
              </a:rPr>
              <a:t>Categories</a:t>
            </a:r>
          </a:p>
        </p:txBody>
      </p:sp>
      <p:sp>
        <p:nvSpPr>
          <p:cNvPr id="4" name="Rectangle 3">
            <a:extLst>
              <a:ext uri="{FF2B5EF4-FFF2-40B4-BE49-F238E27FC236}">
                <a16:creationId xmlns:a16="http://schemas.microsoft.com/office/drawing/2014/main" id="{EF9983F0-A544-516A-E3AF-92BAE1891BA9}"/>
              </a:ext>
            </a:extLst>
          </p:cNvPr>
          <p:cNvSpPr/>
          <p:nvPr/>
        </p:nvSpPr>
        <p:spPr>
          <a:xfrm>
            <a:off x="195015" y="1774372"/>
            <a:ext cx="5215185" cy="505350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800100" lvl="1" indent="-342900" algn="just">
              <a:lnSpc>
                <a:spcPct val="150000"/>
              </a:lnSpc>
              <a:buFont typeface="Wingdings" panose="05000000000000000000" pitchFamily="2" charset="2"/>
              <a:buChar char="Ø"/>
            </a:pPr>
            <a:r>
              <a:rPr lang="en-US" sz="2000" dirty="0">
                <a:solidFill>
                  <a:schemeClr val="tx1"/>
                </a:solidFill>
                <a:latin typeface="Times New Roman" panose="02020603050405020304" pitchFamily="18" charset="0"/>
                <a:cs typeface="Times New Roman" panose="02020603050405020304" pitchFamily="18" charset="0"/>
              </a:rPr>
              <a:t>add/delete events or other sub-categories,</a:t>
            </a:r>
          </a:p>
          <a:p>
            <a:pPr marL="800100" lvl="1" indent="-342900" algn="just">
              <a:lnSpc>
                <a:spcPct val="150000"/>
              </a:lnSpc>
              <a:buFont typeface="Wingdings" panose="05000000000000000000" pitchFamily="2" charset="2"/>
              <a:buChar char="Ø"/>
            </a:pPr>
            <a:r>
              <a:rPr lang="en-US" sz="2000" dirty="0">
                <a:solidFill>
                  <a:schemeClr val="tx1"/>
                </a:solidFill>
                <a:latin typeface="Times New Roman" panose="02020603050405020304" pitchFamily="18" charset="0"/>
                <a:cs typeface="Times New Roman" panose="02020603050405020304" pitchFamily="18" charset="0"/>
              </a:rPr>
              <a:t>set access rights to say who can access or modify,</a:t>
            </a:r>
          </a:p>
          <a:p>
            <a:pPr marL="800100" lvl="1" indent="-342900" algn="just">
              <a:lnSpc>
                <a:spcPct val="150000"/>
              </a:lnSpc>
              <a:buFont typeface="Wingdings" panose="05000000000000000000" pitchFamily="2" charset="2"/>
              <a:buChar char="Ø"/>
            </a:pPr>
            <a:r>
              <a:rPr lang="en-US" sz="2000" dirty="0">
                <a:solidFill>
                  <a:schemeClr val="tx1"/>
                </a:solidFill>
                <a:latin typeface="Times New Roman" panose="02020603050405020304" pitchFamily="18" charset="0"/>
                <a:cs typeface="Times New Roman" panose="02020603050405020304" pitchFamily="18" charset="0"/>
              </a:rPr>
              <a:t>re-allocate the sub-categories,</a:t>
            </a:r>
          </a:p>
          <a:p>
            <a:pPr marL="800100" lvl="1" indent="-342900" algn="just">
              <a:lnSpc>
                <a:spcPct val="150000"/>
              </a:lnSpc>
              <a:buFont typeface="Wingdings" panose="05000000000000000000" pitchFamily="2" charset="2"/>
              <a:buChar char="Ø"/>
            </a:pPr>
            <a:r>
              <a:rPr lang="en-US" sz="2000" dirty="0">
                <a:solidFill>
                  <a:schemeClr val="tx1"/>
                </a:solidFill>
                <a:latin typeface="Times New Roman" panose="02020603050405020304" pitchFamily="18" charset="0"/>
                <a:cs typeface="Times New Roman" panose="02020603050405020304" pitchFamily="18" charset="0"/>
              </a:rPr>
              <a:t>remove the sub-categories,</a:t>
            </a:r>
          </a:p>
          <a:p>
            <a:pPr marL="800100" lvl="1" indent="-342900" algn="just">
              <a:lnSpc>
                <a:spcPct val="150000"/>
              </a:lnSpc>
              <a:buFont typeface="Wingdings" panose="05000000000000000000" pitchFamily="2" charset="2"/>
              <a:buChar char="Ø"/>
            </a:pPr>
            <a:r>
              <a:rPr lang="en-US" sz="2000" dirty="0">
                <a:solidFill>
                  <a:schemeClr val="tx1"/>
                </a:solidFill>
                <a:latin typeface="Times New Roman" panose="02020603050405020304" pitchFamily="18" charset="0"/>
                <a:cs typeface="Times New Roman" panose="02020603050405020304" pitchFamily="18" charset="0"/>
              </a:rPr>
              <a:t>delete the current category and everything inside it,</a:t>
            </a:r>
          </a:p>
          <a:p>
            <a:pPr marL="800100" lvl="1" indent="-342900" algn="just">
              <a:lnSpc>
                <a:spcPct val="150000"/>
              </a:lnSpc>
              <a:buFont typeface="Wingdings" panose="05000000000000000000" pitchFamily="2" charset="2"/>
              <a:buChar char="Ø"/>
            </a:pPr>
            <a:r>
              <a:rPr lang="en-US" sz="2000" dirty="0">
                <a:solidFill>
                  <a:schemeClr val="tx1"/>
                </a:solidFill>
                <a:latin typeface="Times New Roman" panose="02020603050405020304" pitchFamily="18" charset="0"/>
                <a:cs typeface="Times New Roman" panose="02020603050405020304" pitchFamily="18" charset="0"/>
              </a:rPr>
              <a:t>and also insert a logo and a description in your own category.</a:t>
            </a:r>
          </a:p>
          <a:p>
            <a:pPr marL="800100" lvl="1" indent="-342900" algn="just">
              <a:lnSpc>
                <a:spcPct val="150000"/>
              </a:lnSpc>
              <a:buFont typeface="Wingdings" panose="05000000000000000000" pitchFamily="2" charset="2"/>
              <a:buChar char="Ø"/>
            </a:pPr>
            <a:r>
              <a:rPr lang="en-US" sz="2000" dirty="0">
                <a:solidFill>
                  <a:schemeClr val="tx1"/>
                </a:solidFill>
                <a:latin typeface="Times New Roman" panose="02020603050405020304" pitchFamily="18" charset="0"/>
                <a:cs typeface="Times New Roman" panose="02020603050405020304" pitchFamily="18" charset="0"/>
              </a:rPr>
              <a:t>You cannot have a category that contains both sub-categories and events. </a:t>
            </a:r>
          </a:p>
        </p:txBody>
      </p:sp>
      <p:sp>
        <p:nvSpPr>
          <p:cNvPr id="7" name="TextBox 6">
            <a:extLst>
              <a:ext uri="{FF2B5EF4-FFF2-40B4-BE49-F238E27FC236}">
                <a16:creationId xmlns:a16="http://schemas.microsoft.com/office/drawing/2014/main" id="{166908B1-A27D-E6EB-2A4B-3F6070D09BE7}"/>
              </a:ext>
            </a:extLst>
          </p:cNvPr>
          <p:cNvSpPr txBox="1"/>
          <p:nvPr/>
        </p:nvSpPr>
        <p:spPr>
          <a:xfrm>
            <a:off x="196186" y="691313"/>
            <a:ext cx="11799628" cy="707886"/>
          </a:xfrm>
          <a:prstGeom prst="rect">
            <a:avLst/>
          </a:prstGeom>
          <a:noFill/>
        </p:spPr>
        <p:txBody>
          <a:bodyPr wrap="square">
            <a:spAutoFit/>
          </a:bodyPr>
          <a:lstStyle/>
          <a:p>
            <a:pPr lvl="1"/>
            <a:r>
              <a:rPr lang="en-US" sz="2000" dirty="0">
                <a:solidFill>
                  <a:schemeClr val="tx1"/>
                </a:solidFill>
                <a:latin typeface="Times New Roman" panose="02020603050405020304" pitchFamily="18" charset="0"/>
                <a:cs typeface="Times New Roman" panose="02020603050405020304" pitchFamily="18" charset="0"/>
              </a:rPr>
              <a:t>A Category is a means of grouping your events or other Categories together. In Indico, Home is the top-level category from where you start.</a:t>
            </a:r>
          </a:p>
        </p:txBody>
      </p:sp>
      <p:sp>
        <p:nvSpPr>
          <p:cNvPr id="3" name="Rectangle 2">
            <a:extLst>
              <a:ext uri="{FF2B5EF4-FFF2-40B4-BE49-F238E27FC236}">
                <a16:creationId xmlns:a16="http://schemas.microsoft.com/office/drawing/2014/main" id="{AE6ABD1E-5CD8-75BD-31E4-DEDE014B6DC5}"/>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93D021C-5DD5-9266-A907-44C8E5340FE9}"/>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211731B-F810-AFC7-D131-0B68D2642805}"/>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54617EC-F913-C862-B9E6-C603FE64F808}"/>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A59D79D-1B6F-973E-FC4E-891292A5CCD1}"/>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0" name="Picture 2" descr="WASCA LOGO – WASCAL">
            <a:extLst>
              <a:ext uri="{FF2B5EF4-FFF2-40B4-BE49-F238E27FC236}">
                <a16:creationId xmlns:a16="http://schemas.microsoft.com/office/drawing/2014/main" id="{33C6C861-5473-4688-97EE-91E9AC26108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1" name="Plaque 10">
            <a:extLst>
              <a:ext uri="{FF2B5EF4-FFF2-40B4-BE49-F238E27FC236}">
                <a16:creationId xmlns:a16="http://schemas.microsoft.com/office/drawing/2014/main" id="{CAED185A-B651-DFE9-5DE7-FD693C20434C}"/>
              </a:ext>
            </a:extLst>
          </p:cNvPr>
          <p:cNvSpPr/>
          <p:nvPr/>
        </p:nvSpPr>
        <p:spPr>
          <a:xfrm>
            <a:off x="5027053" y="143657"/>
            <a:ext cx="2491347" cy="556292"/>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4C21DD91-DED5-48CD-C8FF-ED3A16597CE2}"/>
              </a:ext>
            </a:extLst>
          </p:cNvPr>
          <p:cNvSpPr txBox="1"/>
          <p:nvPr/>
        </p:nvSpPr>
        <p:spPr>
          <a:xfrm>
            <a:off x="199993" y="1386353"/>
            <a:ext cx="4159271" cy="498663"/>
          </a:xfrm>
          <a:prstGeom prst="rect">
            <a:avLst/>
          </a:prstGeom>
          <a:noFill/>
        </p:spPr>
        <p:txBody>
          <a:bodyPr wrap="square">
            <a:spAutoFit/>
          </a:bodyPr>
          <a:lstStyle/>
          <a:p>
            <a:pPr lvl="1" algn="just">
              <a:lnSpc>
                <a:spcPct val="150000"/>
              </a:lnSpc>
            </a:pPr>
            <a:r>
              <a:rPr lang="en-US" sz="2000" b="1" dirty="0">
                <a:solidFill>
                  <a:schemeClr val="tx1"/>
                </a:solidFill>
                <a:latin typeface="Times New Roman" panose="02020603050405020304" pitchFamily="18" charset="0"/>
                <a:cs typeface="Times New Roman" panose="02020603050405020304" pitchFamily="18" charset="0"/>
              </a:rPr>
              <a:t>Inside a category you can:</a:t>
            </a:r>
          </a:p>
        </p:txBody>
      </p:sp>
      <p:pic>
        <p:nvPicPr>
          <p:cNvPr id="27" name="Picture 26">
            <a:extLst>
              <a:ext uri="{FF2B5EF4-FFF2-40B4-BE49-F238E27FC236}">
                <a16:creationId xmlns:a16="http://schemas.microsoft.com/office/drawing/2014/main" id="{3A5AE8C7-8341-38CE-1B0D-82D73F8CDDBC}"/>
              </a:ext>
            </a:extLst>
          </p:cNvPr>
          <p:cNvPicPr>
            <a:picLocks noChangeAspect="1"/>
          </p:cNvPicPr>
          <p:nvPr/>
        </p:nvPicPr>
        <p:blipFill rotWithShape="1">
          <a:blip r:embed="rId3"/>
          <a:srcRect l="1407" r="2563"/>
          <a:stretch/>
        </p:blipFill>
        <p:spPr>
          <a:xfrm>
            <a:off x="5410199" y="2214380"/>
            <a:ext cx="6527179" cy="3392008"/>
          </a:xfrm>
          <a:prstGeom prst="rect">
            <a:avLst/>
          </a:prstGeom>
        </p:spPr>
      </p:pic>
    </p:spTree>
    <p:extLst>
      <p:ext uri="{BB962C8B-B14F-4D97-AF65-F5344CB8AC3E}">
        <p14:creationId xmlns:p14="http://schemas.microsoft.com/office/powerpoint/2010/main" val="3580676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6A73E9-2C27-733A-5177-4E5C0BF23844}"/>
              </a:ext>
            </a:extLst>
          </p:cNvPr>
          <p:cNvSpPr/>
          <p:nvPr/>
        </p:nvSpPr>
        <p:spPr>
          <a:xfrm>
            <a:off x="5007430" y="0"/>
            <a:ext cx="2772228" cy="64168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Categories</a:t>
            </a:r>
          </a:p>
        </p:txBody>
      </p:sp>
      <p:sp>
        <p:nvSpPr>
          <p:cNvPr id="10" name="TextBox 9">
            <a:extLst>
              <a:ext uri="{FF2B5EF4-FFF2-40B4-BE49-F238E27FC236}">
                <a16:creationId xmlns:a16="http://schemas.microsoft.com/office/drawing/2014/main" id="{8BB9AF64-989A-704E-81A8-0A6817FDD958}"/>
              </a:ext>
            </a:extLst>
          </p:cNvPr>
          <p:cNvSpPr txBox="1"/>
          <p:nvPr/>
        </p:nvSpPr>
        <p:spPr>
          <a:xfrm>
            <a:off x="742513" y="1760702"/>
            <a:ext cx="3391780" cy="1845185"/>
          </a:xfrm>
          <a:prstGeom prst="rect">
            <a:avLst/>
          </a:prstGeom>
          <a:noFill/>
        </p:spPr>
        <p:txBody>
          <a:bodyPr wrap="square">
            <a:spAutoFit/>
          </a:bodyPr>
          <a:lstStyle/>
          <a:p>
            <a:pPr marL="457200" indent="-457200">
              <a:lnSpc>
                <a:spcPct val="200000"/>
              </a:lnSpc>
              <a:buFont typeface="Wingdings" panose="05000000000000000000" pitchFamily="2" charset="2"/>
              <a:buChar char="Ø"/>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Creating a Category</a:t>
            </a:r>
          </a:p>
          <a:p>
            <a:pPr marL="457200" indent="-457200">
              <a:lnSpc>
                <a:spcPct val="200000"/>
              </a:lnSpc>
              <a:buFont typeface="Wingdings" panose="05000000000000000000" pitchFamily="2" charset="2"/>
              <a:buChar char="Ø"/>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Having an Overview</a:t>
            </a:r>
          </a:p>
          <a:p>
            <a:pPr marL="457200" indent="-457200">
              <a:lnSpc>
                <a:spcPct val="200000"/>
              </a:lnSpc>
              <a:buFont typeface="Wingdings" panose="05000000000000000000" pitchFamily="2" charset="2"/>
              <a:buChar char="Ø"/>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Managing a Category</a:t>
            </a:r>
          </a:p>
        </p:txBody>
      </p:sp>
      <p:sp>
        <p:nvSpPr>
          <p:cNvPr id="11" name="Rectangle 10">
            <a:extLst>
              <a:ext uri="{FF2B5EF4-FFF2-40B4-BE49-F238E27FC236}">
                <a16:creationId xmlns:a16="http://schemas.microsoft.com/office/drawing/2014/main" id="{2482F5E1-F7E9-637B-85D6-5978C68CAB4F}"/>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D593A54-DA79-56F7-72F5-D62D8D68188C}"/>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CDE00E5-A0D9-82D1-A478-ED744C798C82}"/>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EE24DF8-7089-1EF1-AFF2-E9869F42F15B}"/>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83B7096-780E-2443-5EDF-7BE2060DDB2A}"/>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6" name="Picture 2" descr="WASCA LOGO – WASCAL">
            <a:extLst>
              <a:ext uri="{FF2B5EF4-FFF2-40B4-BE49-F238E27FC236}">
                <a16:creationId xmlns:a16="http://schemas.microsoft.com/office/drawing/2014/main" id="{6C8399C9-DDA9-B6A6-39AE-F04BB2FC665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7" name="Plaque 16">
            <a:extLst>
              <a:ext uri="{FF2B5EF4-FFF2-40B4-BE49-F238E27FC236}">
                <a16:creationId xmlns:a16="http://schemas.microsoft.com/office/drawing/2014/main" id="{48F77EF5-9F02-6984-F2F0-B71C9D10FA53}"/>
              </a:ext>
            </a:extLst>
          </p:cNvPr>
          <p:cNvSpPr/>
          <p:nvPr/>
        </p:nvSpPr>
        <p:spPr>
          <a:xfrm>
            <a:off x="5167086" y="140956"/>
            <a:ext cx="2452914" cy="500727"/>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468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53C2BAE-903D-8F0E-82AB-BB630A410143}"/>
              </a:ext>
            </a:extLst>
          </p:cNvPr>
          <p:cNvSpPr txBox="1"/>
          <p:nvPr/>
        </p:nvSpPr>
        <p:spPr>
          <a:xfrm>
            <a:off x="625642" y="662356"/>
            <a:ext cx="11370173" cy="6038641"/>
          </a:xfrm>
          <a:prstGeom prst="rect">
            <a:avLst/>
          </a:prstGeom>
          <a:noFill/>
        </p:spPr>
        <p:txBody>
          <a:bodyPr wrap="square">
            <a:spAutoFit/>
          </a:bodyPr>
          <a:lstStyle/>
          <a:p>
            <a:pPr algn="just">
              <a:lnSpc>
                <a:spcPct val="150000"/>
              </a:lnSpc>
            </a:pPr>
            <a:r>
              <a:rPr lang="en-US" sz="2000" dirty="0">
                <a:solidFill>
                  <a:schemeClr val="tx1"/>
                </a:solidFill>
                <a:latin typeface="Times New Roman" panose="02020603050405020304" pitchFamily="18" charset="0"/>
                <a:cs typeface="Times New Roman" panose="02020603050405020304" pitchFamily="18" charset="0"/>
              </a:rPr>
              <a:t>Indico allows you to manage three basic types of events:</a:t>
            </a:r>
          </a:p>
          <a:p>
            <a:pPr marL="342900" indent="-342900" algn="just">
              <a:lnSpc>
                <a:spcPct val="150000"/>
              </a:lnSpc>
              <a:buFont typeface="Wingdings" panose="05000000000000000000" pitchFamily="2" charset="2"/>
              <a:buChar char="Ø"/>
            </a:pPr>
            <a:r>
              <a:rPr lang="en-US" sz="2000" b="1" dirty="0">
                <a:solidFill>
                  <a:schemeClr val="tx1"/>
                </a:solidFill>
                <a:latin typeface="Times New Roman" panose="02020603050405020304" pitchFamily="18" charset="0"/>
                <a:cs typeface="Times New Roman" panose="02020603050405020304" pitchFamily="18" charset="0"/>
              </a:rPr>
              <a:t>Lectures</a:t>
            </a:r>
            <a:r>
              <a:rPr lang="en-US" sz="2000" dirty="0">
                <a:solidFill>
                  <a:schemeClr val="tx1"/>
                </a:solidFill>
                <a:latin typeface="Times New Roman" panose="02020603050405020304" pitchFamily="18" charset="0"/>
                <a:cs typeface="Times New Roman" panose="02020603050405020304" pitchFamily="18" charset="0"/>
              </a:rPr>
              <a:t> can be seen as a single presentation, with one or more speakers;</a:t>
            </a:r>
          </a:p>
          <a:p>
            <a:pPr marL="342900" indent="-342900" algn="just">
              <a:lnSpc>
                <a:spcPct val="150000"/>
              </a:lnSpc>
              <a:buFont typeface="Wingdings" panose="05000000000000000000" pitchFamily="2" charset="2"/>
              <a:buChar char="Ø"/>
            </a:pPr>
            <a:r>
              <a:rPr lang="en-US" sz="2000" b="1" dirty="0">
                <a:solidFill>
                  <a:schemeClr val="tx1"/>
                </a:solidFill>
                <a:latin typeface="Times New Roman" panose="02020603050405020304" pitchFamily="18" charset="0"/>
                <a:cs typeface="Times New Roman" panose="02020603050405020304" pitchFamily="18" charset="0"/>
              </a:rPr>
              <a:t>Meetings</a:t>
            </a:r>
            <a:r>
              <a:rPr lang="en-US" sz="2000" dirty="0">
                <a:solidFill>
                  <a:schemeClr val="tx1"/>
                </a:solidFill>
                <a:latin typeface="Times New Roman" panose="02020603050405020304" pitchFamily="18" charset="0"/>
                <a:cs typeface="Times New Roman" panose="02020603050405020304" pitchFamily="18" charset="0"/>
              </a:rPr>
              <a:t> are generally composed of many presentations. They have a timetable and can last multiple days, although they most commonly happen on a single day. Contributions (talks) can be organized in sessions;</a:t>
            </a:r>
          </a:p>
          <a:p>
            <a:pPr marL="342900" indent="-342900" algn="just">
              <a:lnSpc>
                <a:spcPct val="150000"/>
              </a:lnSpc>
              <a:buFont typeface="Wingdings" panose="05000000000000000000" pitchFamily="2" charset="2"/>
              <a:buChar char="Ø"/>
            </a:pPr>
            <a:r>
              <a:rPr lang="en-US" sz="2000" b="1" dirty="0">
                <a:solidFill>
                  <a:schemeClr val="tx1"/>
                </a:solidFill>
                <a:latin typeface="Times New Roman" panose="02020603050405020304" pitchFamily="18" charset="0"/>
                <a:cs typeface="Times New Roman" panose="02020603050405020304" pitchFamily="18" charset="0"/>
              </a:rPr>
              <a:t>Conferences</a:t>
            </a:r>
            <a:r>
              <a:rPr lang="en-US" sz="2000" dirty="0">
                <a:solidFill>
                  <a:schemeClr val="tx1"/>
                </a:solidFill>
                <a:latin typeface="Times New Roman" panose="02020603050405020304" pitchFamily="18" charset="0"/>
                <a:cs typeface="Times New Roman" panose="02020603050405020304" pitchFamily="18" charset="0"/>
              </a:rPr>
              <a:t> generally last multiple days and have the advantage over meetings of allowing multiple sessions to happen in parallel. They also offer flexible abstract and paper reviewing/editing workflows.</a:t>
            </a:r>
          </a:p>
          <a:p>
            <a:pPr algn="just">
              <a:lnSpc>
                <a:spcPct val="150000"/>
              </a:lnSpc>
            </a:pPr>
            <a:r>
              <a:rPr lang="en-US" sz="2000" dirty="0">
                <a:solidFill>
                  <a:schemeClr val="tx1"/>
                </a:solidFill>
                <a:latin typeface="Times New Roman" panose="02020603050405020304" pitchFamily="18" charset="0"/>
                <a:cs typeface="Times New Roman" panose="02020603050405020304" pitchFamily="18" charset="0"/>
              </a:rPr>
              <a:t>All of these meeting types offer a set of common features, such as:</a:t>
            </a:r>
          </a:p>
          <a:p>
            <a:pPr marL="800100" lvl="1" indent="-342900" algn="just">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Registration;</a:t>
            </a:r>
          </a:p>
          <a:p>
            <a:pPr marL="800100" lvl="1" indent="-342900" algn="just">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Management of participants;</a:t>
            </a:r>
          </a:p>
          <a:p>
            <a:pPr marL="800100" lvl="1" indent="-342900" algn="just">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Surveys;</a:t>
            </a:r>
          </a:p>
          <a:p>
            <a:pPr marL="800100" lvl="1" indent="-342900" algn="just">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Integration with collaborative tools;</a:t>
            </a:r>
          </a:p>
          <a:p>
            <a:pPr marL="800100" lvl="1" indent="-342900" algn="just">
              <a:lnSpc>
                <a:spcPct val="150000"/>
              </a:lnSpc>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Event reminders.</a:t>
            </a:r>
          </a:p>
        </p:txBody>
      </p:sp>
      <p:sp>
        <p:nvSpPr>
          <p:cNvPr id="3" name="Rectangle 2">
            <a:extLst>
              <a:ext uri="{FF2B5EF4-FFF2-40B4-BE49-F238E27FC236}">
                <a16:creationId xmlns:a16="http://schemas.microsoft.com/office/drawing/2014/main" id="{D41E602F-6266-96D0-69E3-7BC98ABDFB7F}"/>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4F66B13-5872-8DE8-DC29-27532B218BCF}"/>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907161C-3898-B4DF-ECC5-00C7E419649C}"/>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C80B5DA-0535-CA40-0AD8-91E562290C73}"/>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2622E38-1571-5D52-0648-3C7812B15F0C}"/>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sp>
        <p:nvSpPr>
          <p:cNvPr id="13" name="Plaque 12">
            <a:extLst>
              <a:ext uri="{FF2B5EF4-FFF2-40B4-BE49-F238E27FC236}">
                <a16:creationId xmlns:a16="http://schemas.microsoft.com/office/drawing/2014/main" id="{920E7ACD-0CFB-8704-FB64-E3B8FF64E021}"/>
              </a:ext>
            </a:extLst>
          </p:cNvPr>
          <p:cNvSpPr/>
          <p:nvPr/>
        </p:nvSpPr>
        <p:spPr>
          <a:xfrm>
            <a:off x="4107543" y="95040"/>
            <a:ext cx="3408116" cy="500729"/>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33CFB9DA-1659-AECF-65B8-0E4A6DC402BF}"/>
              </a:ext>
            </a:extLst>
          </p:cNvPr>
          <p:cNvSpPr txBox="1"/>
          <p:nvPr/>
        </p:nvSpPr>
        <p:spPr>
          <a:xfrm>
            <a:off x="4318231" y="-24850"/>
            <a:ext cx="3197428" cy="620619"/>
          </a:xfrm>
          <a:prstGeom prst="rect">
            <a:avLst/>
          </a:prstGeom>
          <a:noFill/>
        </p:spPr>
        <p:txBody>
          <a:bodyPr wrap="square">
            <a:spAutoFit/>
          </a:bodyPr>
          <a:lstStyle/>
          <a:p>
            <a:pPr marR="0" lvl="0" algn="l" defTabSz="914400" rtl="0" eaLnBrk="1" fontAlgn="auto" latinLnBrk="0" hangingPunct="1">
              <a:lnSpc>
                <a:spcPct val="150000"/>
              </a:lnSpc>
              <a:spcBef>
                <a:spcPts val="0"/>
              </a:spcBef>
              <a:spcAft>
                <a:spcPts val="0"/>
              </a:spcAft>
              <a:buClrTx/>
              <a:buSzTx/>
              <a:tabLst/>
              <a:defRPr/>
            </a:pPr>
            <a:r>
              <a:rPr kumimoji="0" lang="en-US" sz="26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Event Management</a:t>
            </a:r>
          </a:p>
        </p:txBody>
      </p:sp>
      <p:pic>
        <p:nvPicPr>
          <p:cNvPr id="21" name="Picture 2" descr="WASCA LOGO – WASCAL">
            <a:extLst>
              <a:ext uri="{FF2B5EF4-FFF2-40B4-BE49-F238E27FC236}">
                <a16:creationId xmlns:a16="http://schemas.microsoft.com/office/drawing/2014/main" id="{F8744D3B-EEE0-2A22-2150-AAB24D1DF9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1762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BAD487-6FC0-F74A-DA6D-B79461A3E851}"/>
              </a:ext>
            </a:extLst>
          </p:cNvPr>
          <p:cNvSpPr/>
          <p:nvPr/>
        </p:nvSpPr>
        <p:spPr>
          <a:xfrm>
            <a:off x="5341257" y="0"/>
            <a:ext cx="2031999" cy="62564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800" b="1" dirty="0">
                <a:solidFill>
                  <a:schemeClr val="tx1"/>
                </a:solidFill>
                <a:latin typeface="Times New Roman" panose="02020603050405020304" pitchFamily="18" charset="0"/>
                <a:cs typeface="Times New Roman" panose="02020603050405020304" pitchFamily="18" charset="0"/>
              </a:rPr>
              <a:t>Lectures</a:t>
            </a:r>
          </a:p>
        </p:txBody>
      </p:sp>
      <p:sp>
        <p:nvSpPr>
          <p:cNvPr id="3" name="Rectangle 2">
            <a:extLst>
              <a:ext uri="{FF2B5EF4-FFF2-40B4-BE49-F238E27FC236}">
                <a16:creationId xmlns:a16="http://schemas.microsoft.com/office/drawing/2014/main" id="{199E07C8-EAEC-CD35-ED83-F4EC92779EF6}"/>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12DD63C-8991-9E97-A70F-20E6A297A385}"/>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E0FBD4A-CBB9-9927-9F3A-BDB2448613A4}"/>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755A99E-502E-498F-08BB-ADFBFC5B97F9}"/>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05C06C-92FE-96D1-863D-69E01AD37F60}"/>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1" name="Picture 2" descr="WASCA LOGO – WASCAL">
            <a:extLst>
              <a:ext uri="{FF2B5EF4-FFF2-40B4-BE49-F238E27FC236}">
                <a16:creationId xmlns:a16="http://schemas.microsoft.com/office/drawing/2014/main" id="{BACB32F1-85AB-9CFC-9B05-DC726F79229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3" name="Plaque 12">
            <a:extLst>
              <a:ext uri="{FF2B5EF4-FFF2-40B4-BE49-F238E27FC236}">
                <a16:creationId xmlns:a16="http://schemas.microsoft.com/office/drawing/2014/main" id="{EAE4D9E5-E5CE-C9AE-5FC5-9205F76B64F6}"/>
              </a:ext>
            </a:extLst>
          </p:cNvPr>
          <p:cNvSpPr/>
          <p:nvPr/>
        </p:nvSpPr>
        <p:spPr>
          <a:xfrm>
            <a:off x="5341256" y="162381"/>
            <a:ext cx="2177143" cy="483125"/>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1477726C-6784-AB52-3F3D-46FD6C4BC838}"/>
              </a:ext>
            </a:extLst>
          </p:cNvPr>
          <p:cNvSpPr txBox="1"/>
          <p:nvPr/>
        </p:nvSpPr>
        <p:spPr>
          <a:xfrm>
            <a:off x="625642" y="649333"/>
            <a:ext cx="11370172" cy="1421992"/>
          </a:xfrm>
          <a:prstGeom prst="rect">
            <a:avLst/>
          </a:prstGeom>
          <a:noFill/>
        </p:spPr>
        <p:txBody>
          <a:bodyPr wrap="square">
            <a:spAutoFit/>
          </a:bodyPr>
          <a:lstStyle/>
          <a:p>
            <a:pPr>
              <a:lnSpc>
                <a:spcPct val="150000"/>
              </a:lnSpc>
            </a:pPr>
            <a:r>
              <a:rPr lang="en-US" sz="2000" b="0" i="0" dirty="0">
                <a:effectLst/>
                <a:highlight>
                  <a:srgbClr val="FFFFFF"/>
                </a:highlight>
                <a:latin typeface="Times New Roman" panose="02020603050405020304" pitchFamily="18" charset="0"/>
                <a:cs typeface="Times New Roman" panose="02020603050405020304" pitchFamily="18" charset="0"/>
              </a:rPr>
              <a:t>A </a:t>
            </a:r>
            <a:r>
              <a:rPr lang="en-US" sz="2000" b="1" dirty="0">
                <a:effectLst/>
                <a:highlight>
                  <a:srgbClr val="FFFFFF"/>
                </a:highlight>
                <a:latin typeface="Times New Roman" panose="02020603050405020304" pitchFamily="18" charset="0"/>
                <a:cs typeface="Times New Roman" panose="02020603050405020304" pitchFamily="18" charset="0"/>
              </a:rPr>
              <a:t>Lecture</a:t>
            </a:r>
            <a:r>
              <a:rPr lang="en-US" sz="2000" b="0" i="0" dirty="0">
                <a:effectLst/>
                <a:highlight>
                  <a:srgbClr val="FFFFFF"/>
                </a:highlight>
                <a:latin typeface="Times New Roman" panose="02020603050405020304" pitchFamily="18" charset="0"/>
                <a:cs typeface="Times New Roman" panose="02020603050405020304" pitchFamily="18" charset="0"/>
              </a:rPr>
              <a:t> is an Indico event where you simply add a description or abstract, the speaker(s)'names and their material. It may re-occur over several days, still its definition is more homogeneous, hence simpler than an Indico Meeting. This short video shows all the basics of an Indico </a:t>
            </a:r>
            <a:r>
              <a:rPr lang="en-US" sz="2000" b="0" i="1" dirty="0">
                <a:effectLst/>
                <a:highlight>
                  <a:srgbClr val="FFFFFF"/>
                </a:highlight>
                <a:latin typeface="Times New Roman" panose="02020603050405020304" pitchFamily="18" charset="0"/>
                <a:cs typeface="Times New Roman" panose="02020603050405020304" pitchFamily="18" charset="0"/>
              </a:rPr>
              <a:t>Lecture</a:t>
            </a:r>
            <a:r>
              <a:rPr lang="en-US" sz="2000" b="0" i="0" dirty="0">
                <a:effectLst/>
                <a:highlight>
                  <a:srgbClr val="FFFFFF"/>
                </a:highlight>
                <a:latin typeface="Times New Roman" panose="02020603050405020304" pitchFamily="18" charset="0"/>
                <a:cs typeface="Times New Roman" panose="02020603050405020304" pitchFamily="18" charset="0"/>
              </a:rPr>
              <a:t> creation.</a:t>
            </a:r>
            <a:endParaRPr lang="en-US" sz="2000" dirty="0">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C6002F0B-AB7E-A195-4D18-B0368A10C1C7}"/>
              </a:ext>
            </a:extLst>
          </p:cNvPr>
          <p:cNvSpPr txBox="1"/>
          <p:nvPr/>
        </p:nvSpPr>
        <p:spPr>
          <a:xfrm>
            <a:off x="625642" y="3325371"/>
            <a:ext cx="3554472" cy="960328"/>
          </a:xfrm>
          <a:prstGeom prst="rect">
            <a:avLst/>
          </a:prstGeom>
          <a:noFill/>
        </p:spPr>
        <p:txBody>
          <a:bodyPr wrap="square">
            <a:spAutoFit/>
          </a:bodyPr>
          <a:lstStyle/>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Creating a Lecture</a:t>
            </a:r>
          </a:p>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Adding Material to a Lecture</a:t>
            </a:r>
          </a:p>
        </p:txBody>
      </p:sp>
    </p:spTree>
    <p:extLst>
      <p:ext uri="{BB962C8B-B14F-4D97-AF65-F5344CB8AC3E}">
        <p14:creationId xmlns:p14="http://schemas.microsoft.com/office/powerpoint/2010/main" val="3935228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1D76281-2342-407A-0988-2522DF970449}"/>
              </a:ext>
            </a:extLst>
          </p:cNvPr>
          <p:cNvSpPr txBox="1"/>
          <p:nvPr/>
        </p:nvSpPr>
        <p:spPr>
          <a:xfrm>
            <a:off x="4820000" y="45728"/>
            <a:ext cx="3476977" cy="523220"/>
          </a:xfrm>
          <a:prstGeom prst="rect">
            <a:avLst/>
          </a:prstGeom>
          <a:noFill/>
        </p:spPr>
        <p:txBody>
          <a:bodyPr wrap="square">
            <a:sp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Meetings</a:t>
            </a:r>
            <a:endParaRPr lang="en-US" sz="2800" b="1"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285C2F31-8F48-34A3-ABD7-EE1EEF12A76E}"/>
              </a:ext>
            </a:extLst>
          </p:cNvPr>
          <p:cNvSpPr txBox="1"/>
          <p:nvPr/>
        </p:nvSpPr>
        <p:spPr>
          <a:xfrm>
            <a:off x="625642" y="723288"/>
            <a:ext cx="11283247" cy="1015663"/>
          </a:xfrm>
          <a:prstGeom prst="rect">
            <a:avLst/>
          </a:prstGeom>
          <a:noFill/>
        </p:spPr>
        <p:txBody>
          <a:bodyPr wrap="square">
            <a:spAutoFit/>
          </a:bodyPr>
          <a:lstStyle/>
          <a:p>
            <a:pPr algn="just"/>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Meeting</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is an Indico event in which you can include Minutes, in addition to all the other rich functionality that Indico events include. This short video shows the process of creating a meeting and adding all its paraphernalia.</a:t>
            </a:r>
          </a:p>
        </p:txBody>
      </p:sp>
      <p:sp>
        <p:nvSpPr>
          <p:cNvPr id="2" name="Rectangle 1">
            <a:extLst>
              <a:ext uri="{FF2B5EF4-FFF2-40B4-BE49-F238E27FC236}">
                <a16:creationId xmlns:a16="http://schemas.microsoft.com/office/drawing/2014/main" id="{2E378107-D886-5BF2-4D0B-82E050C8E82A}"/>
              </a:ext>
            </a:extLst>
          </p:cNvPr>
          <p:cNvSpPr/>
          <p:nvPr/>
        </p:nvSpPr>
        <p:spPr>
          <a:xfrm>
            <a:off x="0" y="0"/>
            <a:ext cx="625642" cy="1324713"/>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C55D73D-C150-35D6-05CA-16E4B629E6F3}"/>
              </a:ext>
            </a:extLst>
          </p:cNvPr>
          <p:cNvSpPr/>
          <p:nvPr/>
        </p:nvSpPr>
        <p:spPr>
          <a:xfrm>
            <a:off x="0" y="5533287"/>
            <a:ext cx="625642" cy="1324713"/>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6A0D5E7-8CE7-F185-74D2-76F46A642638}"/>
              </a:ext>
            </a:extLst>
          </p:cNvPr>
          <p:cNvSpPr/>
          <p:nvPr/>
        </p:nvSpPr>
        <p:spPr>
          <a:xfrm>
            <a:off x="0" y="1324713"/>
            <a:ext cx="625642" cy="4208574"/>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474D645-16E5-DB5E-4588-7B22B48CD114}"/>
              </a:ext>
            </a:extLst>
          </p:cNvPr>
          <p:cNvSpPr/>
          <p:nvPr/>
        </p:nvSpPr>
        <p:spPr>
          <a:xfrm>
            <a:off x="11995814" y="0"/>
            <a:ext cx="196185"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D6B5034-B34B-20D9-47CA-9D87B3C64793}"/>
              </a:ext>
            </a:extLst>
          </p:cNvPr>
          <p:cNvSpPr/>
          <p:nvPr/>
        </p:nvSpPr>
        <p:spPr>
          <a:xfrm>
            <a:off x="10062504" y="6422530"/>
            <a:ext cx="1816439" cy="40535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accent5">
                    <a:lumMod val="75000"/>
                  </a:schemeClr>
                </a:solidFill>
                <a:latin typeface="+mj-lt"/>
                <a:cs typeface="Times New Roman" panose="02020603050405020304" pitchFamily="18" charset="0"/>
              </a:rPr>
              <a:t>www.wascal.org</a:t>
            </a:r>
          </a:p>
        </p:txBody>
      </p:sp>
      <p:pic>
        <p:nvPicPr>
          <p:cNvPr id="10" name="Picture 2" descr="WASCA LOGO – WASCAL">
            <a:extLst>
              <a:ext uri="{FF2B5EF4-FFF2-40B4-BE49-F238E27FC236}">
                <a16:creationId xmlns:a16="http://schemas.microsoft.com/office/drawing/2014/main" id="{4C6C6F9B-82E3-8234-D976-71C2FBBB2FA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043" b="10548"/>
          <a:stretch/>
        </p:blipFill>
        <p:spPr bwMode="auto">
          <a:xfrm>
            <a:off x="808522" y="0"/>
            <a:ext cx="1135781" cy="818147"/>
          </a:xfrm>
          <a:prstGeom prst="rect">
            <a:avLst/>
          </a:prstGeom>
          <a:noFill/>
          <a:extLst>
            <a:ext uri="{909E8E84-426E-40DD-AFC4-6F175D3DCCD1}">
              <a14:hiddenFill xmlns:a14="http://schemas.microsoft.com/office/drawing/2010/main">
                <a:solidFill>
                  <a:srgbClr val="FFFFFF"/>
                </a:solidFill>
              </a14:hiddenFill>
            </a:ext>
          </a:extLst>
        </p:spPr>
      </p:pic>
      <p:sp>
        <p:nvSpPr>
          <p:cNvPr id="12" name="Plaque 11">
            <a:extLst>
              <a:ext uri="{FF2B5EF4-FFF2-40B4-BE49-F238E27FC236}">
                <a16:creationId xmlns:a16="http://schemas.microsoft.com/office/drawing/2014/main" id="{EBD67DBB-B381-6BFF-30F7-6DF6A5D3E25E}"/>
              </a:ext>
            </a:extLst>
          </p:cNvPr>
          <p:cNvSpPr/>
          <p:nvPr/>
        </p:nvSpPr>
        <p:spPr>
          <a:xfrm>
            <a:off x="4527509" y="56973"/>
            <a:ext cx="2192605" cy="523220"/>
          </a:xfrm>
          <a:prstGeom prst="plaque">
            <a:avLst/>
          </a:prstGeom>
          <a:noFill/>
          <a:ln w="28575">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AECB50CD-17ED-B78F-CA3E-798942AA0915}"/>
              </a:ext>
            </a:extLst>
          </p:cNvPr>
          <p:cNvSpPr txBox="1"/>
          <p:nvPr/>
        </p:nvSpPr>
        <p:spPr>
          <a:xfrm>
            <a:off x="609600" y="2462239"/>
            <a:ext cx="3672114" cy="1883657"/>
          </a:xfrm>
          <a:prstGeom prst="rect">
            <a:avLst/>
          </a:prstGeom>
          <a:noFill/>
        </p:spPr>
        <p:txBody>
          <a:bodyPr wrap="square">
            <a:spAutoFit/>
          </a:bodyPr>
          <a:lstStyle/>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Creating a Meeting</a:t>
            </a:r>
          </a:p>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Making a Timetable</a:t>
            </a:r>
          </a:p>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Adding minutes to a Meeting</a:t>
            </a:r>
          </a:p>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Adding material to a Meeting</a:t>
            </a:r>
          </a:p>
        </p:txBody>
      </p:sp>
    </p:spTree>
    <p:extLst>
      <p:ext uri="{BB962C8B-B14F-4D97-AF65-F5344CB8AC3E}">
        <p14:creationId xmlns:p14="http://schemas.microsoft.com/office/powerpoint/2010/main" val="4157325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22684</TotalTime>
  <Words>1157</Words>
  <Application>Microsoft Office PowerPoint</Application>
  <PresentationFormat>Grand écran</PresentationFormat>
  <Paragraphs>136</Paragraphs>
  <Slides>19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Arial</vt:lpstr>
      <vt:lpstr>Calibri</vt:lpstr>
      <vt:lpstr>Calibri Light</vt:lpstr>
      <vt:lpstr>Times New Roman</vt:lpstr>
      <vt:lpstr>Wingdings</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Mame Diarra DIOUF</dc:creator>
  <cp:lastModifiedBy>Mame D</cp:lastModifiedBy>
  <cp:revision>3</cp:revision>
  <dcterms:created xsi:type="dcterms:W3CDTF">2024-04-26T12:09:26Z</dcterms:created>
  <dcterms:modified xsi:type="dcterms:W3CDTF">2024-05-13T16:53:12Z</dcterms:modified>
</cp:coreProperties>
</file>